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Fugaz One"/>
      <p:regular r:id="rId19"/>
    </p:embeddedFont>
    <p:embeddedFont>
      <p:font typeface="Ultra"/>
      <p:regular r:id="rId20"/>
    </p:embeddedFont>
    <p:embeddedFont>
      <p:font typeface="Alfa Slab On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E93AB1-64F9-41FC-9559-26850B622FCC}">
  <a:tblStyle styleId="{61E93AB1-64F9-41FC-9559-26850B622F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ltr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AlfaSlabOn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FugazOne-regular.fntdata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reate.kahoot.it/share/wrapping-up-bq1/2f2cdf67-53d8-4cbe-aa30-dcd27b0d8df0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eNgks0u304QdwI39wleuOaBhzqHiazyKhoKz48GZSOE/edit?usp=sharing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gMOq13exOJpGsF8E1VkHOksSx0EIyBmcsROgHZVAy2I/edit?usp=sharin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c7a91cd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8c7a91cd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-GB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16b47e8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216b47e8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Briefly check answers; at this point, there is no need to go into detail about the idea or thinker.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8f2ee1e6a_0_9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8f2ee1e6a_0_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Give students plenty of time to review this in groups.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All tables should be able to briefly outline any/all of the ideas and thinkers - and link many of ideas to the thinkers.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Cold call, and reward accurate answers!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f2872be6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f2872be6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Kahoot is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We recommend running this twice: do it in groups in class, and then ask students to repeat it on their own at home.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8f2ee1e6a_0_2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8f2ee1e6a_0_2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This is one version of the main lesson task. If you’d prefer to get your students to write a more formal, TOK essay-style conclusion, do slide 6 instead.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Allocate students different questions about BQ1 - see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this document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 Tweets can be collated on a shared document to give an overall summary of BQ1.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f2872be6a_1_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f2872be6a_1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This is one version of the main lesson task. If you’d prefer to get your students to write a less formal, Tweet-style conclusion, do slide 5 instead.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f2872be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f2872be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-GB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BQ1 assessment tracker</a:t>
            </a: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2934061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2934061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d2304083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d2304083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BQ1, which will help students to develop a deeper knowledge of any TOK theme or area of knowledge. This will not only help them to master the TOK course in general, but also craft a great exhibition or essay.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44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48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AUTOLAYOUT_53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3389100" y="0"/>
            <a:ext cx="5754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321825" y="694100"/>
            <a:ext cx="2651400" cy="1781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21825" y="2506879"/>
            <a:ext cx="2651400" cy="1937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55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56"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7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57"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20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21"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0"/>
          <p:cNvSpPr txBox="1"/>
          <p:nvPr>
            <p:ph idx="1" type="body"/>
          </p:nvPr>
        </p:nvSpPr>
        <p:spPr>
          <a:xfrm>
            <a:off x="630075" y="992625"/>
            <a:ext cx="3777600" cy="3172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1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1"/>
          <p:cNvSpPr txBox="1"/>
          <p:nvPr>
            <p:ph type="ctrTitle"/>
          </p:nvPr>
        </p:nvSpPr>
        <p:spPr>
          <a:xfrm>
            <a:off x="952075" y="1526863"/>
            <a:ext cx="7233600" cy="19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latin typeface="Fugaz One"/>
                <a:ea typeface="Fugaz One"/>
                <a:cs typeface="Fugaz One"/>
                <a:sym typeface="Fugaz One"/>
              </a:rPr>
              <a:t>WRAPPING UP BQ1</a:t>
            </a:r>
            <a:endParaRPr sz="9600"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98" name="Google Shape;98;p21"/>
          <p:cNvSpPr txBox="1"/>
          <p:nvPr>
            <p:ph idx="1" type="subTitle"/>
          </p:nvPr>
        </p:nvSpPr>
        <p:spPr>
          <a:xfrm>
            <a:off x="1068175" y="4040500"/>
            <a:ext cx="7117500" cy="1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400">
                <a:solidFill>
                  <a:srgbClr val="D0E0E3"/>
                </a:solidFill>
              </a:rPr>
              <a:t>I can answer Big Question 1, referring to the key terms, ideas, and thinkers from the unit</a:t>
            </a:r>
            <a:endParaRPr b="0" i="1" sz="2400">
              <a:solidFill>
                <a:srgbClr val="D0E0E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u="sng"/>
          </a:p>
        </p:txBody>
      </p:sp>
      <p:sp>
        <p:nvSpPr>
          <p:cNvPr id="99" name="Google Shape;99;p21"/>
          <p:cNvSpPr txBox="1"/>
          <p:nvPr/>
        </p:nvSpPr>
        <p:spPr>
          <a:xfrm>
            <a:off x="1776425" y="35637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BQ1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Foundations </a:t>
            </a:r>
            <a:r>
              <a:rPr b="1" i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12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0" name="Google Shape;10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37797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2"/>
          <p:cNvPicPr preferRelativeResize="0"/>
          <p:nvPr/>
        </p:nvPicPr>
        <p:blipFill rotWithShape="1">
          <a:blip r:embed="rId3">
            <a:alphaModFix/>
          </a:blip>
          <a:srcRect b="5829" l="0" r="0" t="5838"/>
          <a:stretch/>
        </p:blipFill>
        <p:spPr>
          <a:xfrm>
            <a:off x="3389000" y="0"/>
            <a:ext cx="57548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/>
          <p:nvPr>
            <p:ph type="title"/>
          </p:nvPr>
        </p:nvSpPr>
        <p:spPr>
          <a:xfrm>
            <a:off x="321825" y="694100"/>
            <a:ext cx="2651400" cy="17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2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b="0" sz="42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21825" y="1812749"/>
            <a:ext cx="2651400" cy="26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What was BQ1?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List one key </a:t>
            </a:r>
            <a:r>
              <a:rPr b="1" lang="en-GB" sz="2400">
                <a:solidFill>
                  <a:schemeClr val="dk2"/>
                </a:solidFill>
              </a:rPr>
              <a:t>idea</a:t>
            </a:r>
            <a:r>
              <a:rPr lang="en-GB" sz="2400">
                <a:solidFill>
                  <a:schemeClr val="dk2"/>
                </a:solidFill>
              </a:rPr>
              <a:t> we considered, and one key </a:t>
            </a:r>
            <a:r>
              <a:rPr b="1" lang="en-GB" sz="2400">
                <a:solidFill>
                  <a:schemeClr val="dk2"/>
                </a:solidFill>
              </a:rPr>
              <a:t>thinker</a:t>
            </a:r>
            <a:r>
              <a:rPr lang="en-GB" sz="2400">
                <a:solidFill>
                  <a:schemeClr val="dk2"/>
                </a:solidFill>
              </a:rPr>
              <a:t> we met.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108" name="Google Shape;108;p22"/>
          <p:cNvCxnSpPr/>
          <p:nvPr/>
        </p:nvCxnSpPr>
        <p:spPr>
          <a:xfrm>
            <a:off x="3389100" y="-2"/>
            <a:ext cx="300" cy="51435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 rot="-5400000">
            <a:off x="-884950" y="1622875"/>
            <a:ext cx="4368600" cy="178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What &amp; who we’ve looked at in BQ1</a:t>
            </a:r>
            <a:endParaRPr b="0" sz="36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2448650" y="332650"/>
            <a:ext cx="2184300" cy="43860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Donald Hoffman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Thomas Edison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Nikola Tesla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Ken Robinson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Graham Greene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Plato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Jennifer Nagel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Edmund Gettier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Socrates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Aristotle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Rene Descartes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John Locke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David Eagleman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Beau Lotto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Barbara Kingsolver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Elizabeth Loftus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Julia Shaw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</p:txBody>
      </p:sp>
      <p:sp>
        <p:nvSpPr>
          <p:cNvPr id="115" name="Google Shape;115;p23"/>
          <p:cNvSpPr txBox="1"/>
          <p:nvPr/>
        </p:nvSpPr>
        <p:spPr>
          <a:xfrm>
            <a:off x="4888300" y="332700"/>
            <a:ext cx="4007400" cy="4386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4 Cs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AOKs &amp; themes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Big Questions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Perspectives</a:t>
            </a:r>
            <a:endParaRPr b="1" sz="1250">
              <a:solidFill>
                <a:srgbClr val="CC412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First &amp; second-order knowledge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Knowledge questions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Real-life situations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Factory-line learning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TOK essay &amp; exhibition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TOK journal &amp; writing as therapy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4 truth tests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‘</a:t>
            </a:r>
            <a:r>
              <a:rPr b="1" lang="en-GB" sz="1250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Justified</a:t>
            </a: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-GB" sz="1250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true</a:t>
            </a: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belief’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Gettier problem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Rationalism &amp; empiricism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brain’s relationship with the outside world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Context is everything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reconstructive nature of memory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Constructed vs. actual realities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roxima Nova"/>
              <a:buAutoNum type="arabicPeriod"/>
            </a:pPr>
            <a:r>
              <a:rPr b="1" lang="en-GB" sz="12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metaphor of the desktop</a:t>
            </a:r>
            <a:endParaRPr b="1" sz="12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 rotWithShape="1">
          <a:blip r:embed="rId3">
            <a:alphaModFix/>
          </a:blip>
          <a:srcRect b="0" l="24938" r="24943" t="0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60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Kahoot!</a:t>
            </a:r>
            <a:endParaRPr b="0" sz="60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Get into teams of twos or threes (no larger groups, please).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Make sure you use your </a:t>
            </a:r>
            <a:r>
              <a:rPr b="1" lang="en-GB" sz="1800"/>
              <a:t>REAL</a:t>
            </a:r>
            <a:r>
              <a:rPr lang="en-GB" sz="1800"/>
              <a:t> names (first names and an initial for your surname is fine)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Answer the questions on BQ1...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291875" y="406900"/>
            <a:ext cx="4952400" cy="79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1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Concluding Tweets</a:t>
            </a:r>
            <a:endParaRPr b="0" sz="31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291975" y="1433275"/>
            <a:ext cx="4813500" cy="29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With a partner, create two 280-character Tweets.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One should give an overall answer to BQ1 (‘What is theory of knowledge, and why do we study it?’)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The second should outline a specific aspect of BQ1 (you’ll be allocated this).</a:t>
            </a:r>
            <a:endParaRPr sz="2000"/>
          </a:p>
        </p:txBody>
      </p:sp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75" y="1354300"/>
            <a:ext cx="3733725" cy="303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 b="0" l="12384" r="12376" t="0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/>
          <p:nvPr>
            <p:ph type="title"/>
          </p:nvPr>
        </p:nvSpPr>
        <p:spPr>
          <a:xfrm>
            <a:off x="291875" y="406900"/>
            <a:ext cx="4813500" cy="123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5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Writing a TOK essay-style conclusion</a:t>
            </a:r>
            <a:endParaRPr b="0" sz="25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291975" y="1789850"/>
            <a:ext cx="4813500" cy="28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What is the purpose of a conclusion in a (TOK) essay?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W</a:t>
            </a:r>
            <a:r>
              <a:rPr lang="en-GB"/>
              <a:t>rite a 150 word conclusion to BQ1 (‘What is theory of knowledge, and why do we study it?’)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Include at least </a:t>
            </a:r>
            <a:r>
              <a:rPr b="1" lang="en-GB"/>
              <a:t>two</a:t>
            </a:r>
            <a:r>
              <a:rPr lang="en-GB"/>
              <a:t> of the concepts we’ve looked at and a quote from at least </a:t>
            </a:r>
            <a:r>
              <a:rPr b="1" lang="en-GB"/>
              <a:t>one</a:t>
            </a:r>
            <a:r>
              <a:rPr lang="en-GB"/>
              <a:t> of our thinkers (see the unit outline to help you)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Submit to Google Classroom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 rotWithShape="1">
          <a:blip r:embed="rId3">
            <a:alphaModFix/>
          </a:blip>
          <a:srcRect b="0" l="8745" r="8745" t="0"/>
          <a:stretch/>
        </p:blipFill>
        <p:spPr>
          <a:xfrm>
            <a:off x="5022750" y="835500"/>
            <a:ext cx="3397200" cy="347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630075" y="992625"/>
            <a:ext cx="3777600" cy="31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Which idea or concept from Big Question 1 made the most impact on you? </a:t>
            </a:r>
            <a:endParaRPr sz="2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 sz="2700">
                <a:solidFill>
                  <a:srgbClr val="CC4125"/>
                </a:solidFill>
              </a:rPr>
              <a:t>Justify</a:t>
            </a:r>
            <a:r>
              <a:rPr lang="en-GB" sz="2700"/>
              <a:t> your response.</a:t>
            </a:r>
            <a:endParaRPr sz="2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GB" sz="1400"/>
              <a:t>During this lesson, we consider the </a:t>
            </a:r>
            <a:r>
              <a:rPr i="1" lang="en-GB" sz="1400">
                <a:highlight>
                  <a:srgbClr val="D0E0E3"/>
                </a:highlight>
              </a:rPr>
              <a:t>highlighted</a:t>
            </a:r>
            <a:r>
              <a:rPr i="1" lang="en-GB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-GB" sz="1400"/>
              <a:t>The images used in the presentation slides can also give students ideas about selecting exhibition objects; see also our link below to </a:t>
            </a:r>
            <a:r>
              <a:rPr b="1" i="1" lang="en-GB" sz="1400">
                <a:highlight>
                  <a:srgbClr val="FBD1E6"/>
                </a:highlight>
              </a:rPr>
              <a:t>specific IA prompts</a:t>
            </a:r>
            <a:endParaRPr i="1" sz="1400"/>
          </a:p>
        </p:txBody>
      </p:sp>
      <p:graphicFrame>
        <p:nvGraphicFramePr>
          <p:cNvPr id="149" name="Google Shape;149;p28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{61E93AB1-64F9-41FC-9559-26850B622FCC}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Multiple prompts covered during the unit - see previous lesson presentations for details</a:t>
                      </a:r>
                      <a:endParaRPr i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BD1E6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55" name="Google Shape;155;p29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-GB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8" name="Google Shape;158;p2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