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Fugaz One"/>
      <p:regular r:id="rId19"/>
    </p:embeddedFont>
    <p:embeddedFont>
      <p:font typeface="Ultra"/>
      <p:regular r:id="rId20"/>
    </p:embeddedFont>
    <p:embeddedFont>
      <p:font typeface="Alfa Slab On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A05E88B-6993-48CC-BA21-83E115318C5B}">
  <a:tblStyle styleId="{6A05E88B-6993-48CC-BA21-83E115318C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ltr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AlfaSlabOn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FugazOne-regular.fntdata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1eAHSzktrxfOv_OkbhgtH8A7xlwoxbu00qNNE0EROVI/edit?usp=sharing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idbT0HouJNarXFm17IcUmzbJW88B0hz36asF9n7zYt0/edit?usp=sharing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gMOq13exOJpGsF8E1VkHOksSx0EIyBmcsROgHZVAy2I/edit?usp=sharin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9414bb195_1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9414bb195_1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-GB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7765e9a84_0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7765e9a84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Animated slide. Reveal the first question, get students to offer their answers (‘It’s TOK… it’s shows the different parts of the course… etc.’), then the second + third question.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Don’t over-explain or debrief; the next slide guides more depth and detail.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f3e3169c3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f3e3169c3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For example: the way we understand and use technology (eg social media) might shape the way we acquire knowledge about history; whether we belong to an indigenous society may affect how we view the arts; our religious outlook might shape how we make sense of knowledge in the natural sciences.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f3e3169c3_0_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f3e3169c3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Suggested questions to process this: w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hy do you think the IB has identified </a:t>
            </a:r>
            <a:r>
              <a:rPr i="1" lang="en-GB">
                <a:latin typeface="Proxima Nova"/>
                <a:ea typeface="Proxima Nova"/>
                <a:cs typeface="Proxima Nova"/>
                <a:sym typeface="Proxima Nova"/>
              </a:rPr>
              <a:t>these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12 concepts as being particularly important? Would you add anything?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These words will appear throughout the BQ lesson presentations, we’ll use </a:t>
            </a:r>
            <a:r>
              <a:rPr b="1" lang="en-GB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this colour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-GB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font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to make them stand out.</a:t>
            </a:r>
            <a:endParaRPr b="1">
              <a:solidFill>
                <a:srgbClr val="CC412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a142d8793_0_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a142d8793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Students should read through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the handout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which provides the 6 Big Questions (and other aspects of the course).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Most should be answerable; some will be a little trickier; the idea is that students familiarise themselves with the questions, rather than offer anything particularly convincing.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f3e3169c3_0_1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f3e3169c3_0_1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Collate answers; hopefully the students will have come up with things that you didn’t think of!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heck out </a:t>
            </a:r>
            <a:r>
              <a:rPr lang="en-GB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guide</a:t>
            </a: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to including the key concepts within the context of the BQs (you can adapt the statements to apply them to AOKs and themes)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9414bb195_1_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9414bb195_1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Brevity is good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-GB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BQ1 assessment tracker</a:t>
            </a: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85296a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285296a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d2d397a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d2d397a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BQ1, which will help students to develop a deeper knowledge of any TOK theme or area of knowledge. This will not only help them to master the TOK course in general, but also craft a great exhibition or essay.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AUTOLAYOUT_71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630075" y="992625"/>
            <a:ext cx="3777600" cy="3172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78"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82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84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/>
          <p:nvPr/>
        </p:nvSpPr>
        <p:spPr>
          <a:xfrm>
            <a:off x="2705800" y="0"/>
            <a:ext cx="64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>
            <p:ph type="title"/>
          </p:nvPr>
        </p:nvSpPr>
        <p:spPr>
          <a:xfrm>
            <a:off x="304800" y="710000"/>
            <a:ext cx="2089800" cy="759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04800" y="1554150"/>
            <a:ext cx="2089800" cy="331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86"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433225" y="2540500"/>
            <a:ext cx="5391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87"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8"/>
          <p:cNvSpPr txBox="1"/>
          <p:nvPr>
            <p:ph type="title"/>
          </p:nvPr>
        </p:nvSpPr>
        <p:spPr>
          <a:xfrm>
            <a:off x="232878" y="219975"/>
            <a:ext cx="2336400" cy="915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32875" y="1290250"/>
            <a:ext cx="2336400" cy="3522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20"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document/d/1bVz0NzWSF39XeBCWDDjBDUlGY0qe9PXjPtFNjm1H220/edit?usp=sharin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3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/>
          <p:nvPr>
            <p:ph type="ctrTitle"/>
          </p:nvPr>
        </p:nvSpPr>
        <p:spPr>
          <a:xfrm>
            <a:off x="952075" y="1451413"/>
            <a:ext cx="7198500" cy="20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latin typeface="Fugaz One"/>
                <a:ea typeface="Fugaz One"/>
                <a:cs typeface="Fugaz One"/>
                <a:sym typeface="Fugaz One"/>
              </a:rPr>
              <a:t>THE TOK WORLD</a:t>
            </a:r>
            <a:endParaRPr sz="9600"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93" name="Google Shape;93;p20"/>
          <p:cNvSpPr txBox="1"/>
          <p:nvPr>
            <p:ph idx="1" type="subTitle"/>
          </p:nvPr>
        </p:nvSpPr>
        <p:spPr>
          <a:xfrm>
            <a:off x="986900" y="3959225"/>
            <a:ext cx="71637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D0E0E3"/>
                </a:solidFill>
              </a:rPr>
              <a:t>I can explain the different elements of TOK, and how we’ll explore the course</a:t>
            </a:r>
            <a:endParaRPr i="1" sz="2400">
              <a:solidFill>
                <a:srgbClr val="D0E0E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0"/>
          <p:cNvSpPr txBox="1"/>
          <p:nvPr/>
        </p:nvSpPr>
        <p:spPr>
          <a:xfrm>
            <a:off x="1776425" y="35637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BQ1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Foundations </a:t>
            </a:r>
            <a:r>
              <a:rPr b="1" i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2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37797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 rotWithShape="1">
          <a:blip r:embed="rId3">
            <a:alphaModFix/>
          </a:blip>
          <a:srcRect b="11233" l="10601" r="16133" t="12865"/>
          <a:stretch/>
        </p:blipFill>
        <p:spPr>
          <a:xfrm>
            <a:off x="2811300" y="116150"/>
            <a:ext cx="6332700" cy="496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/>
          <p:nvPr/>
        </p:nvSpPr>
        <p:spPr>
          <a:xfrm>
            <a:off x="0" y="0"/>
            <a:ext cx="2811300" cy="51435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1"/>
          <p:cNvSpPr txBox="1"/>
          <p:nvPr>
            <p:ph type="title"/>
          </p:nvPr>
        </p:nvSpPr>
        <p:spPr>
          <a:xfrm>
            <a:off x="232875" y="483850"/>
            <a:ext cx="2336400" cy="65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r>
              <a:rPr b="0" i="1" lang="en-GB" sz="3600">
                <a:solidFill>
                  <a:srgbClr val="45818E"/>
                </a:solidFill>
              </a:rPr>
              <a:t> </a:t>
            </a:r>
            <a:endParaRPr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232875" y="1218025"/>
            <a:ext cx="2336400" cy="3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What do you think this diagram shows us?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What kind of relationship do you think the puzzle connectors represent between the AOKs and the optional themes? 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How does this relationship inform us as knowers?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04800" y="710000"/>
            <a:ext cx="2089800" cy="114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0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Making links 1</a:t>
            </a:r>
            <a:endParaRPr b="0" sz="30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04800" y="1988650"/>
            <a:ext cx="2089800" cy="28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/>
              <a:t>Think of one example of how our ‘personal and societal affiliations’ (an optional theme) can shape the way a knower makes sense of an area of knowledge.</a:t>
            </a:r>
            <a:endParaRPr sz="1600"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000" y="152400"/>
            <a:ext cx="638772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12 </a:t>
            </a:r>
            <a:r>
              <a:rPr lang="en-GB" sz="3600">
                <a:solidFill>
                  <a:srgbClr val="CC4125"/>
                </a:solidFill>
                <a:latin typeface="Ultra"/>
                <a:ea typeface="Ultra"/>
                <a:cs typeface="Ultra"/>
                <a:sym typeface="Ultra"/>
              </a:rPr>
              <a:t>k</a:t>
            </a:r>
            <a:r>
              <a:rPr lang="en-GB" sz="3600">
                <a:solidFill>
                  <a:srgbClr val="CC4125"/>
                </a:solidFill>
                <a:latin typeface="Ultra"/>
                <a:ea typeface="Ultra"/>
                <a:cs typeface="Ultra"/>
                <a:sym typeface="Ultra"/>
              </a:rPr>
              <a:t>ey concepts</a:t>
            </a:r>
            <a:r>
              <a:rPr lang="en-GB" sz="3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 in TOK</a:t>
            </a:r>
            <a:endParaRPr sz="36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16" name="Google Shape;116;p23"/>
          <p:cNvSpPr txBox="1"/>
          <p:nvPr>
            <p:ph idx="2" type="body"/>
          </p:nvPr>
        </p:nvSpPr>
        <p:spPr>
          <a:xfrm>
            <a:off x="311700" y="1346050"/>
            <a:ext cx="8520600" cy="3222900"/>
          </a:xfrm>
          <a:prstGeom prst="rect">
            <a:avLst/>
          </a:prstGeom>
          <a:solidFill>
            <a:srgbClr val="45818E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</a:rPr>
              <a:t> Certainty			   Explanation	  Interpretation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</a:rPr>
              <a:t> Culture			   Evidence		  Justification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</a:rPr>
              <a:t> Objectivity		   Perspective	  Power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</a:rPr>
              <a:t> Responsibility	   Truth			       Values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xploring.jpg" id="121" name="Google Shape;121;p24"/>
          <p:cNvPicPr preferRelativeResize="0"/>
          <p:nvPr/>
        </p:nvPicPr>
        <p:blipFill rotWithShape="1">
          <a:blip r:embed="rId3">
            <a:alphaModFix amt="60000"/>
          </a:blip>
          <a:srcRect b="0" l="27247" r="27242" t="0"/>
          <a:stretch/>
        </p:blipFill>
        <p:spPr>
          <a:xfrm>
            <a:off x="0" y="0"/>
            <a:ext cx="3512598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4"/>
          <p:cNvSpPr txBox="1"/>
          <p:nvPr>
            <p:ph type="title"/>
          </p:nvPr>
        </p:nvSpPr>
        <p:spPr>
          <a:xfrm>
            <a:off x="180375" y="307825"/>
            <a:ext cx="31695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latin typeface="Ultra"/>
                <a:ea typeface="Ultra"/>
                <a:cs typeface="Ultra"/>
                <a:sym typeface="Ultra"/>
              </a:rPr>
              <a:t>How will we study TOK?</a:t>
            </a:r>
            <a:endParaRPr b="0" sz="48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784850" y="364950"/>
            <a:ext cx="5175900" cy="44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TOK course is structured into 6 ‘Big Questions’.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We’ll explore each one in the context of different areas of knowledge (AOKs), and consider how our role as knowers is influenced by the optional themes.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Break out groups:</a:t>
            </a:r>
            <a:r>
              <a:rPr lang="en-GB"/>
              <a:t> Look at the 6 Big Questions on the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handout</a:t>
            </a:r>
            <a:r>
              <a:rPr lang="en-GB"/>
              <a:t>.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Discuss these BQs with your group.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Highlight the BQs in different colours - </a:t>
            </a:r>
            <a:r>
              <a:rPr b="1" lang="en-GB"/>
              <a:t>‘</a:t>
            </a:r>
            <a:r>
              <a:rPr b="1" lang="en-GB">
                <a:solidFill>
                  <a:srgbClr val="6AA84F"/>
                </a:solidFill>
              </a:rPr>
              <a:t>I get’</a:t>
            </a:r>
            <a:r>
              <a:rPr b="1" lang="en-GB"/>
              <a:t>, ‘</a:t>
            </a:r>
            <a:r>
              <a:rPr b="1" lang="en-GB">
                <a:solidFill>
                  <a:srgbClr val="FF9900"/>
                </a:solidFill>
              </a:rPr>
              <a:t>I kind of get’</a:t>
            </a:r>
            <a:r>
              <a:rPr b="1" lang="en-GB"/>
              <a:t>, </a:t>
            </a:r>
            <a:r>
              <a:rPr lang="en-GB"/>
              <a:t>and,</a:t>
            </a:r>
            <a:r>
              <a:rPr b="1" lang="en-GB"/>
              <a:t> ‘</a:t>
            </a:r>
            <a:r>
              <a:rPr b="1" lang="en-GB">
                <a:solidFill>
                  <a:srgbClr val="FF0000"/>
                </a:solidFill>
              </a:rPr>
              <a:t>I don’t get</a:t>
            </a:r>
            <a:r>
              <a:rPr b="1" lang="en-GB"/>
              <a:t>’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5"/>
          <p:cNvPicPr preferRelativeResize="0"/>
          <p:nvPr/>
        </p:nvPicPr>
        <p:blipFill rotWithShape="1">
          <a:blip r:embed="rId3">
            <a:alphaModFix/>
          </a:blip>
          <a:srcRect b="40629" l="0" r="0" t="33823"/>
          <a:stretch/>
        </p:blipFill>
        <p:spPr>
          <a:xfrm>
            <a:off x="0" y="0"/>
            <a:ext cx="9144000" cy="174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2776075" y="2119550"/>
            <a:ext cx="6117900" cy="24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Choose one of the BQs. Answer it by making a connection between an area of knowledge, and an optional theme. Try to include the 12 key concepts in your answer. E</a:t>
            </a:r>
            <a:r>
              <a:rPr lang="en-GB" sz="1600"/>
              <a:t>xample: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BQ5 = How is new knowledge about the world created?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-GB" sz="1800"/>
              <a:t>“In the natural sciences, technology plays a crucial role in creating new knowledge, allowing knowers to explain and interpret the world more completely.”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i="1"/>
          </a:p>
        </p:txBody>
      </p:sp>
      <p:sp>
        <p:nvSpPr>
          <p:cNvPr id="130" name="Google Shape;130;p25"/>
          <p:cNvSpPr txBox="1"/>
          <p:nvPr/>
        </p:nvSpPr>
        <p:spPr>
          <a:xfrm>
            <a:off x="226975" y="2119550"/>
            <a:ext cx="2299800" cy="2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Making links 2</a:t>
            </a:r>
            <a:endParaRPr sz="33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xit31000.jpeg" id="135" name="Google Shape;135;p26"/>
          <p:cNvPicPr preferRelativeResize="0"/>
          <p:nvPr/>
        </p:nvPicPr>
        <p:blipFill rotWithShape="1">
          <a:blip r:embed="rId3">
            <a:alphaModFix/>
          </a:blip>
          <a:srcRect b="0" l="17426" r="17426" t="0"/>
          <a:stretch/>
        </p:blipFill>
        <p:spPr>
          <a:xfrm>
            <a:off x="5022750" y="835500"/>
            <a:ext cx="3397200" cy="347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630075" y="992625"/>
            <a:ext cx="3777600" cy="31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/>
              <a:t>If someone asked you the question, ‘What is TOK?’, how would you </a:t>
            </a:r>
            <a:r>
              <a:rPr b="1" lang="en-GB" sz="3000">
                <a:solidFill>
                  <a:srgbClr val="CC4125"/>
                </a:solidFill>
              </a:rPr>
              <a:t>explain</a:t>
            </a:r>
            <a:r>
              <a:rPr lang="en-GB" sz="3000"/>
              <a:t> it?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GB" sz="1400"/>
              <a:t>During this lesson, we consider the </a:t>
            </a:r>
            <a:r>
              <a:rPr i="1" lang="en-GB" sz="1400">
                <a:highlight>
                  <a:srgbClr val="D0E0E3"/>
                </a:highlight>
              </a:rPr>
              <a:t>highlighted</a:t>
            </a:r>
            <a:r>
              <a:rPr i="1" lang="en-GB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-GB" sz="1400"/>
              <a:t>The images used in the presentation slides can also give students ideas about selecting exhibition objects</a:t>
            </a:r>
            <a:endParaRPr i="1" sz="1400"/>
          </a:p>
        </p:txBody>
      </p:sp>
      <p:graphicFrame>
        <p:nvGraphicFramePr>
          <p:cNvPr id="143" name="Google Shape;143;p27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{6A05E88B-6993-48CC-BA21-83E115318C5B}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49" name="Google Shape;149;p28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-GB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