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Fugaz One"/>
      <p:regular r:id="rId21"/>
    </p:embeddedFont>
    <p:embeddedFont>
      <p:font typeface="Ultra"/>
      <p:regular r:id="rId22"/>
    </p:embeddedFont>
    <p:embeddedFont>
      <p:font typeface="Alfa Slab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439746-1353-4B42-8243-15838B808AD3}">
  <a:tblStyle styleId="{34439746-1353-4B42-8243-15838B808A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22" Type="http://schemas.openxmlformats.org/officeDocument/2006/relationships/font" Target="fonts/Ultra-regular.fntdata"/><Relationship Id="rId10" Type="http://schemas.openxmlformats.org/officeDocument/2006/relationships/slide" Target="slides/slide5.xml"/><Relationship Id="rId21" Type="http://schemas.openxmlformats.org/officeDocument/2006/relationships/font" Target="fonts/Fugaz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guardian.com/artanddesign/2019/dec/10/banksy-birmingham-reindeer-homeless-art-christmas" TargetMode="External"/><Relationship Id="rId3" Type="http://schemas.openxmlformats.org/officeDocument/2006/relationships/hyperlink" Target="https://www.dazeddigital.com/art-photography/article/53086/1/an-italian-artist-has-sold-literally-nothing-for-12900-garau" TargetMode="External"/><Relationship Id="rId4" Type="http://schemas.openxmlformats.org/officeDocument/2006/relationships/hyperlink" Target="https://www.politico.eu/article/polish-pm-mateusz-morawiecki-accuses-vladimir-putin-of-deliberate-lies-in-wwii-spat/" TargetMode="External"/><Relationship Id="rId5" Type="http://schemas.openxmlformats.org/officeDocument/2006/relationships/hyperlink" Target="https://www.historytoday.com/archive/making-history/historian-embodied" TargetMode="External"/><Relationship Id="rId6" Type="http://schemas.openxmlformats.org/officeDocument/2006/relationships/hyperlink" Target="https://www.nationalgeographic.com/science/article/struggling-to-assess-pandemic-risks-youre-not-alone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gMOq13exOJpGsF8E1VkHOksSx0EIyBmcsROgHZVAy2I/edit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29284aa0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29284aa0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ad3c43e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ad3c43e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BQ1, which will help students to develop a deeper knowledge of any TOK theme or area of knowledge. This will not only help them to master the TOK course in general, but also craft a great exhibition or essay.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78ad929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f78ad929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TOK, we are interested in the process of finding out about the world - and ask the overall question, ‘How do we know what we know?’.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the other DP subjects, there is a much stronger fact-based framework of knowledge (although of course we try to infuse as much critical thinking as well - partly via the application of TOK).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1dd68e349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1dd68e349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Post article on Google Classroom, or project it on the screen. Be aware that Newsweek only allow a certain number of articles to be read per month.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f200c1179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f200c1179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we know - 1, 3, 4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we know - 2, 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Note that ‘what we know’ doesn’t necessarily have to be asked via exclusively what-prefixed questions, nor does ‘how we know’ have to asked only via questions beginning with the word ‘how’.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78ad929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f78ad929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Link all this to the core theme, knowledge and the knower - ie how we perceive and construct our understanding of the world.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78ad929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78ad929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Assign pairs of students an ‘A’, an ‘H’, or an ‘S’. Post articles on Google Classroom. Circulate and support students as they do this. Then, cold call, and collate responses.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arts article is </a:t>
            </a:r>
            <a:r>
              <a:rPr lang="en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KQs that could be connected to this story include (first-order): ‘What is the message of this work of art by Banksy?’ and (second-order): ‘How do the arts help us to understand values?’ (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Alternatively, try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this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article, which helps us to understand the way art is open to huge interpretation - with this artist trying to claim that ‘nothing’ can actually be art, as long as we apply our imagination to view it.)</a:t>
            </a:r>
            <a:endParaRPr>
              <a:solidFill>
                <a:srgbClr val="4285F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history article is </a:t>
            </a:r>
            <a:r>
              <a:rPr lang="en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KQs that could be connected to this story include (first-order): ‘What was the role of Poland in the outbreak of WW2?’ and (second-order): ‘How do different political perspectives lead to different interpretations of history?’ (Alternatively, try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this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article, which helps us explore the way we learn about the past, asserting that dressing in historical clothing can give us a greater insight into reality than more ‘intellectual’ methods of accessing the past such as textbooks.)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science article is </a:t>
            </a:r>
            <a:r>
              <a:rPr lang="en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KQs that could be connected to this story include (first-order): ‘What is the risk of death associated with Covid?’ and (second-order): ‘What role do intuitive approaches play in our understanding of the natural world?’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e108bd7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e108bd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is a tough challenge; give students a few suggestions of media sources (Guardian, BBC, CNN, Atlantic, etc.) that would work, and plenty of time.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1db11de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1db11de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slide, if you want to help students to take ownership of the IA prompts (IAPs) for the TOK exhibition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ideas on relevant IAPs, see the ‘Linking this lesson to the course’ slide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f78ad929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f78ad929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Because that’s how we reflect on the way in which we construct our understanding of the world, whether we are using knowledge in a valid way, and how to improve our knowledge and interaction with what’s out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BQ1 assessment tracker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3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4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8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15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AUTOLAYOUT_19"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7"/>
          <p:cNvSpPr/>
          <p:nvPr/>
        </p:nvSpPr>
        <p:spPr>
          <a:xfrm>
            <a:off x="2705800" y="0"/>
            <a:ext cx="64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7"/>
          <p:cNvSpPr txBox="1"/>
          <p:nvPr>
            <p:ph type="title"/>
          </p:nvPr>
        </p:nvSpPr>
        <p:spPr>
          <a:xfrm>
            <a:off x="304800" y="710000"/>
            <a:ext cx="2089800" cy="75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20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011825" y="317325"/>
            <a:ext cx="4820100" cy="4345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21"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9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1EAE2"/>
                </a:solidFill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">
  <p:cSld name="AUTOLAYOUT_124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0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0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AUTOLAYOUT_125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4011825" y="317325"/>
            <a:ext cx="4820100" cy="4345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5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s://www.newsweek.com/cancer-immunotherapy-treatment-scientists-discover-new-immune-cell-accident-1483155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3"/>
          <p:cNvSpPr txBox="1"/>
          <p:nvPr>
            <p:ph type="ctrTitle"/>
          </p:nvPr>
        </p:nvSpPr>
        <p:spPr>
          <a:xfrm>
            <a:off x="963675" y="1271475"/>
            <a:ext cx="7187100" cy="22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latin typeface="Fugaz One"/>
                <a:ea typeface="Fugaz One"/>
                <a:cs typeface="Fugaz One"/>
                <a:sym typeface="Fugaz One"/>
              </a:rPr>
              <a:t>HOW WE KNOW VS. WHAT WE KNOW</a:t>
            </a:r>
            <a:endParaRPr b="1" sz="58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08" name="Google Shape;108;p23"/>
          <p:cNvSpPr txBox="1"/>
          <p:nvPr>
            <p:ph idx="1" type="subTitle"/>
          </p:nvPr>
        </p:nvSpPr>
        <p:spPr>
          <a:xfrm>
            <a:off x="963675" y="3773725"/>
            <a:ext cx="71871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D0E0E3"/>
                </a:solidFill>
              </a:rPr>
              <a:t>I can distinguish between first and second-order knowledge </a:t>
            </a:r>
            <a:endParaRPr i="1" sz="2400">
              <a:solidFill>
                <a:srgbClr val="D0E0E3"/>
              </a:solidFill>
            </a:endParaRPr>
          </a:p>
        </p:txBody>
      </p:sp>
      <p:sp>
        <p:nvSpPr>
          <p:cNvPr id="109" name="Google Shape;109;p23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BQ1</a:t>
            </a:r>
            <a:r>
              <a:rPr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Foundations </a:t>
            </a:r>
            <a:r>
              <a:rPr b="1" i="1"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3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 sz="1400"/>
              <a:t>During this lesson, we consider the </a:t>
            </a:r>
            <a:r>
              <a:rPr i="1" lang="en" sz="1400">
                <a:highlight>
                  <a:srgbClr val="D0E0E3"/>
                </a:highlight>
              </a:rPr>
              <a:t>highlighted</a:t>
            </a:r>
            <a:r>
              <a:rPr i="1" lang="en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" sz="1400"/>
              <a:t>The images used in the presentation slides can also give students ideas about selecting exhibition objects; see also our link below to a </a:t>
            </a:r>
            <a:r>
              <a:rPr b="1" i="1" lang="en" sz="1400">
                <a:highlight>
                  <a:srgbClr val="FBD1E6"/>
                </a:highlight>
              </a:rPr>
              <a:t>specific IA prompt</a:t>
            </a:r>
            <a:endParaRPr i="1" sz="1400"/>
          </a:p>
        </p:txBody>
      </p:sp>
      <p:graphicFrame>
        <p:nvGraphicFramePr>
          <p:cNvPr id="170" name="Google Shape;170;p32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{34439746-1353-4B42-8243-15838B808AD3}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IAP-2 (types), IAP-6 (organize)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76" name="Google Shape;176;p33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33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33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9" name="Google Shape;179;p3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 rotWithShape="1">
          <a:blip r:embed="rId3">
            <a:alphaModFix/>
          </a:blip>
          <a:srcRect b="34104" l="0" r="0" t="34107"/>
          <a:stretch/>
        </p:blipFill>
        <p:spPr>
          <a:xfrm>
            <a:off x="1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4"/>
          <p:cNvSpPr txBox="1"/>
          <p:nvPr>
            <p:ph type="title"/>
          </p:nvPr>
        </p:nvSpPr>
        <p:spPr>
          <a:xfrm>
            <a:off x="274075" y="1008500"/>
            <a:ext cx="4198500" cy="84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274075" y="1972200"/>
            <a:ext cx="4117500" cy="21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What’s the difference between what you study in TOK, and what you study in the rest of your DP subjects? Clue - consider the lesson title.</a:t>
            </a:r>
            <a:endParaRPr i="1"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/>
          <p:cNvPicPr preferRelativeResize="0"/>
          <p:nvPr/>
        </p:nvPicPr>
        <p:blipFill rotWithShape="1">
          <a:blip r:embed="rId3">
            <a:alphaModFix/>
          </a:blip>
          <a:srcRect b="0" l="14792" r="14799" t="0"/>
          <a:stretch/>
        </p:blipFill>
        <p:spPr>
          <a:xfrm>
            <a:off x="2705775" y="-9"/>
            <a:ext cx="64382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304800" y="317650"/>
            <a:ext cx="2089800" cy="45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Task 1</a:t>
            </a:r>
            <a:endParaRPr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Read the Newsweek </a:t>
            </a:r>
            <a:r>
              <a:rPr lang="en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article</a:t>
            </a:r>
            <a:r>
              <a:rPr lang="en" sz="1800"/>
              <a:t>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What real-life situation does the article discuss?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How does this link to TOK (think about the areas of knowledge)?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 rotWithShape="1">
          <a:blip r:embed="rId3">
            <a:alphaModFix/>
          </a:blip>
          <a:srcRect b="0" l="30794" r="30790" t="0"/>
          <a:stretch/>
        </p:blipFill>
        <p:spPr>
          <a:xfrm>
            <a:off x="0" y="2"/>
            <a:ext cx="35127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3811225" y="208150"/>
            <a:ext cx="5020800" cy="46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Task 2</a:t>
            </a:r>
            <a:endParaRPr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Here are some questions related to what the article discusses. Which of them are about </a:t>
            </a:r>
            <a:r>
              <a:rPr b="1" lang="en">
                <a:solidFill>
                  <a:srgbClr val="FF0000"/>
                </a:solidFill>
              </a:rPr>
              <a:t>what</a:t>
            </a:r>
            <a:r>
              <a:rPr lang="en"/>
              <a:t> we know in science, and which ones are about </a:t>
            </a:r>
            <a:r>
              <a:rPr b="1" lang="en">
                <a:solidFill>
                  <a:srgbClr val="0000FF"/>
                </a:solidFill>
              </a:rPr>
              <a:t>how</a:t>
            </a:r>
            <a:r>
              <a:rPr lang="en"/>
              <a:t> we know in science? 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What are T-Cells?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What role does chance play in making discoveries?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How does the body fight cancer?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What treatments are used to treat cancer?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Why and how does knowledge change over time?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/>
          <p:cNvPicPr preferRelativeResize="0"/>
          <p:nvPr/>
        </p:nvPicPr>
        <p:blipFill rotWithShape="1">
          <a:blip r:embed="rId3">
            <a:alphaModFix/>
          </a:blip>
          <a:srcRect b="15453" l="0" r="0" t="59290"/>
          <a:stretch/>
        </p:blipFill>
        <p:spPr>
          <a:xfrm>
            <a:off x="0" y="0"/>
            <a:ext cx="9144000" cy="15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/>
          <p:nvPr>
            <p:ph type="title"/>
          </p:nvPr>
        </p:nvSpPr>
        <p:spPr>
          <a:xfrm>
            <a:off x="311700" y="1932350"/>
            <a:ext cx="2051700" cy="15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Copy th</a:t>
            </a:r>
            <a:r>
              <a:rPr lang="en" sz="44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is</a:t>
            </a:r>
            <a:r>
              <a:rPr lang="en" sz="44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  <a:endParaRPr sz="44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2289050" y="1881850"/>
            <a:ext cx="6614400" cy="29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First-order knowledge is</a:t>
            </a:r>
            <a:r>
              <a:rPr lang="en" sz="1400"/>
              <a:t> </a:t>
            </a:r>
            <a:r>
              <a:rPr b="1" lang="en" sz="1400"/>
              <a:t>directly </a:t>
            </a:r>
            <a:r>
              <a:rPr lang="en" sz="1400"/>
              <a:t>abo</a:t>
            </a:r>
            <a:r>
              <a:rPr lang="en" sz="1400"/>
              <a:t>ut the world. It has a </a:t>
            </a:r>
            <a:r>
              <a:rPr b="1" lang="en" sz="1400"/>
              <a:t>narrow</a:t>
            </a:r>
            <a:r>
              <a:rPr lang="en" sz="1400"/>
              <a:t> scope, related to a </a:t>
            </a:r>
            <a:r>
              <a:rPr b="1" lang="en" sz="1400"/>
              <a:t>specific</a:t>
            </a:r>
            <a:r>
              <a:rPr lang="en" sz="1400"/>
              <a:t> aspect of an area of knowledge. First-order knowledge questions generally </a:t>
            </a:r>
            <a:r>
              <a:rPr lang="en" sz="1400"/>
              <a:t>(but not always!) </a:t>
            </a:r>
            <a:r>
              <a:rPr lang="en" sz="1400"/>
              <a:t>ask, </a:t>
            </a:r>
            <a:r>
              <a:rPr b="1" lang="en" sz="1400"/>
              <a:t>‘What</a:t>
            </a:r>
            <a:r>
              <a:rPr lang="en" sz="1400"/>
              <a:t> do we know…?’ They are more descriptive and factual.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Second-order knowledge is about the </a:t>
            </a:r>
            <a:r>
              <a:rPr b="1" lang="en" sz="1400"/>
              <a:t>process of finding out </a:t>
            </a:r>
            <a:r>
              <a:rPr lang="en" sz="1400"/>
              <a:t>about the world. It has a </a:t>
            </a:r>
            <a:r>
              <a:rPr b="1" lang="en" sz="1400"/>
              <a:t>broad</a:t>
            </a:r>
            <a:r>
              <a:rPr lang="en" sz="1400"/>
              <a:t> scope, related to one or more </a:t>
            </a:r>
            <a:r>
              <a:rPr b="1" lang="en" sz="1400"/>
              <a:t>entire</a:t>
            </a:r>
            <a:r>
              <a:rPr lang="en" sz="1400"/>
              <a:t> areas of knowledge. Second-order knowledge questions generally (but not always!) ask, </a:t>
            </a:r>
            <a:r>
              <a:rPr b="1" lang="en" sz="1400"/>
              <a:t>‘How</a:t>
            </a:r>
            <a:r>
              <a:rPr lang="en" sz="1400"/>
              <a:t> do we know…?’ They are more analytical and debatable.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Your </a:t>
            </a:r>
            <a:r>
              <a:rPr b="1" lang="en" sz="1400"/>
              <a:t>DP subjects</a:t>
            </a:r>
            <a:r>
              <a:rPr lang="en" sz="1400"/>
              <a:t> are mostly concerned with first-order knowledge. </a:t>
            </a:r>
            <a:r>
              <a:rPr b="1" lang="en" sz="1400"/>
              <a:t>TOK</a:t>
            </a:r>
            <a:r>
              <a:rPr lang="en" sz="1400"/>
              <a:t> is mostly interested in second-order knowledge.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 rot="-5400000">
            <a:off x="-1156700" y="2092100"/>
            <a:ext cx="4064100" cy="91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A, H, S</a:t>
            </a:r>
            <a:endParaRPr b="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1599250" y="518875"/>
            <a:ext cx="6915000" cy="40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have been assigned an ‘A’, or an ‘H’.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Look on Google Classroom at the links to the articles - find either the one related to the arts, or history, depending on your letter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With a partner, first turn the story into a Tweet, making sure that you mention the area of knowledge dealt with by the article. Then identify one question that is about first-order knowledge, and one question that is about second-order knowledge.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800"/>
              <a:t>Remember: first-order KQs ask </a:t>
            </a:r>
            <a:r>
              <a:rPr b="1" i="1" lang="en" sz="1800"/>
              <a:t>directly</a:t>
            </a:r>
            <a:r>
              <a:rPr i="1" lang="en" sz="1800"/>
              <a:t> about the world, and are more </a:t>
            </a:r>
            <a:r>
              <a:rPr b="1" i="1" lang="en" sz="1800"/>
              <a:t>specific </a:t>
            </a:r>
            <a:r>
              <a:rPr i="1" lang="en" sz="1800"/>
              <a:t>in scope, </a:t>
            </a:r>
            <a:r>
              <a:rPr b="1" i="1" lang="en" sz="1800"/>
              <a:t> </a:t>
            </a:r>
            <a:r>
              <a:rPr i="1" lang="en" sz="1800"/>
              <a:t>and s</a:t>
            </a:r>
            <a:r>
              <a:rPr i="1" lang="en" sz="1800"/>
              <a:t>econd-order KQs ask about </a:t>
            </a:r>
            <a:r>
              <a:rPr b="1" i="1" lang="en" sz="1800"/>
              <a:t>the</a:t>
            </a:r>
            <a:r>
              <a:rPr i="1" lang="en" sz="1800"/>
              <a:t> </a:t>
            </a:r>
            <a:r>
              <a:rPr b="1" i="1" lang="en" sz="1800"/>
              <a:t>process</a:t>
            </a:r>
            <a:r>
              <a:rPr i="1" lang="en" sz="1800"/>
              <a:t> of gaining knowledge about the world, and are </a:t>
            </a:r>
            <a:r>
              <a:rPr b="1" i="1" lang="en" sz="1800"/>
              <a:t>broader</a:t>
            </a:r>
            <a:r>
              <a:rPr i="1" lang="en" sz="1800"/>
              <a:t> in scope .</a:t>
            </a:r>
            <a:endParaRPr i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/>
          </a:blip>
          <a:srcRect b="0" l="9761" r="9761" t="0"/>
          <a:stretch/>
        </p:blipFill>
        <p:spPr>
          <a:xfrm>
            <a:off x="5442850" y="308100"/>
            <a:ext cx="3402001" cy="452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/>
          <p:nvPr>
            <p:ph type="title"/>
          </p:nvPr>
        </p:nvSpPr>
        <p:spPr>
          <a:xfrm>
            <a:off x="291875" y="406900"/>
            <a:ext cx="4813500" cy="92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Your turn</a:t>
            </a:r>
            <a:endParaRPr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291975" y="1547325"/>
            <a:ext cx="4813500" cy="31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 pairs, find an interesting real-life situation. This can be a news story, a personal/learning experience, an issue, or anything else going on at the moment.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Compose a tweet about your RLS, which explains it, and links it to TOK.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Identify a </a:t>
            </a:r>
            <a:r>
              <a:rPr b="1" lang="en" sz="1800"/>
              <a:t>first-order</a:t>
            </a:r>
            <a:r>
              <a:rPr lang="en" sz="1800"/>
              <a:t> knowledge question.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Identify a </a:t>
            </a:r>
            <a:r>
              <a:rPr b="1" lang="en" sz="1800"/>
              <a:t>second-order</a:t>
            </a:r>
            <a:r>
              <a:rPr lang="en" sz="1800"/>
              <a:t> knowledge question.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 rotWithShape="1">
          <a:blip r:embed="rId3">
            <a:alphaModFix amt="60000"/>
          </a:blip>
          <a:srcRect b="0" l="27208" r="27208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/>
          <p:nvPr>
            <p:ph type="title"/>
          </p:nvPr>
        </p:nvSpPr>
        <p:spPr>
          <a:xfrm>
            <a:off x="217850" y="307825"/>
            <a:ext cx="30618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400">
                <a:latin typeface="Ultra"/>
                <a:ea typeface="Ultra"/>
                <a:cs typeface="Ultra"/>
                <a:sym typeface="Ultra"/>
              </a:rPr>
              <a:t>Links to the TOK exhibition</a:t>
            </a:r>
            <a:endParaRPr b="0" sz="34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3940125" y="364950"/>
            <a:ext cx="4922100" cy="44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Related exhibition prompt</a:t>
            </a:r>
            <a:r>
              <a:rPr lang="en"/>
              <a:t> </a:t>
            </a:r>
            <a:r>
              <a:rPr i="1" lang="en"/>
              <a:t>How does the way we organize knowledge affect what we know</a:t>
            </a:r>
            <a:r>
              <a:rPr i="1" lang="en"/>
              <a:t> (IAP-6)?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 to the ideas from this lesson to answer this question.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example, how is our understanding of the nature of knowledge changed by classifying it into first and second order knowledge? What other ways can we organize types of knowledge?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Which objects could help to illustrate your answer?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0" l="27243" r="4305" t="0"/>
          <a:stretch/>
        </p:blipFill>
        <p:spPr>
          <a:xfrm>
            <a:off x="0" y="0"/>
            <a:ext cx="52825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5642925" y="1050325"/>
            <a:ext cx="3189000" cy="3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Why do you think we are more interested in second-order than first-order knowledge in TOK?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