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roxima Nova"/>
      <p:regular r:id="rId17"/>
      <p:bold r:id="rId18"/>
      <p:italic r:id="rId19"/>
      <p:boldItalic r:id="rId20"/>
    </p:embeddedFont>
    <p:embeddedFont>
      <p:font typeface="Fugaz One"/>
      <p:regular r:id="rId21"/>
    </p:embeddedFont>
    <p:embeddedFont>
      <p:font typeface="Ultra"/>
      <p:regular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B2C8C3-F1F8-43B8-B665-D4679170C13A}">
  <a:tblStyle styleId="{41B2C8C3-F1F8-43B8-B665-D4679170C13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11" Type="http://schemas.openxmlformats.org/officeDocument/2006/relationships/slide" Target="slides/slide6.xml"/><Relationship Id="rId22" Type="http://schemas.openxmlformats.org/officeDocument/2006/relationships/font" Target="fonts/Ultra-regular.fntdata"/><Relationship Id="rId10" Type="http://schemas.openxmlformats.org/officeDocument/2006/relationships/slide" Target="slides/slide5.xml"/><Relationship Id="rId21" Type="http://schemas.openxmlformats.org/officeDocument/2006/relationships/font" Target="fonts/FugazOne-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faSlabOn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italic.fntdata"/><Relationship Id="rId6" Type="http://schemas.openxmlformats.org/officeDocument/2006/relationships/slide" Target="slides/slide1.xml"/><Relationship Id="rId18"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DZFcDGpL4U&amp;t=1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BeEVwBqtL-TYsoMh62ATVSrXwgB7uKwKK9EKliXQapE/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gMOq13exOJpGsF8E1VkHOksSx0EIyBmcsROgHZVAy2I/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9414bb195_1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9414bb195_1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728c3c49d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28c3c49d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0ac8a23d1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0ac8a23d1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000000"/>
              </a:buClr>
              <a:buSzPts val="1100"/>
              <a:buFont typeface="Proxima Nova"/>
              <a:buChar char="●"/>
            </a:pPr>
            <a:r>
              <a:rPr lang="en-GB">
                <a:latin typeface="Proxima Nova"/>
                <a:ea typeface="Proxima Nova"/>
                <a:cs typeface="Proxima Nova"/>
                <a:sym typeface="Proxima Nova"/>
              </a:rPr>
              <a:t>Use this slide to access the ‘Exploration Points’ notes for BQ1, which will help students to develop a deeper knowledge of any TOK theme or area of knowledge. This will not only help them to master the TOK course in general, but also craft a great exhibition or essay. </a:t>
            </a:r>
            <a:endParaRPr>
              <a:latin typeface="Proxima Nova"/>
              <a:ea typeface="Proxima Nova"/>
              <a:cs typeface="Proxima Nova"/>
              <a:sym typeface="Proxima Nova"/>
            </a:endParaRPr>
          </a:p>
          <a:p>
            <a:pPr indent="-298450" lvl="0" marL="457200" rtl="0" algn="l">
              <a:lnSpc>
                <a:spcPct val="115000"/>
              </a:lnSpc>
              <a:spcBef>
                <a:spcPts val="1000"/>
              </a:spcBef>
              <a:spcAft>
                <a:spcPts val="1000"/>
              </a:spcAft>
              <a:buClr>
                <a:srgbClr val="000000"/>
              </a:buClr>
              <a:buSzPts val="1100"/>
              <a:buFont typeface="Proxima Nova"/>
              <a:buChar char="●"/>
            </a:pPr>
            <a:r>
              <a:rPr lang="en-GB">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7765e9a84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7765e9a84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Debrief, and discuss. Focus on why he used these terms - ‘minds’ and, even more significantly, ‘souls’.</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142e97d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142e97d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Link for video is </a:t>
            </a:r>
            <a:r>
              <a:rPr lang="en-GB" u="sng">
                <a:solidFill>
                  <a:schemeClr val="hlink"/>
                </a:solidFill>
                <a:latin typeface="Proxima Nova"/>
                <a:ea typeface="Proxima Nova"/>
                <a:cs typeface="Proxima Nova"/>
                <a:sym typeface="Proxima Nova"/>
                <a:hlinkClick r:id="rId2"/>
              </a:rPr>
              <a:t>here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Watch from 3.00 - 7.30 (up to ‘exactly the opposite direction’).</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If you are doing this slide, jump from this to slide 5</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7765e9a8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7765e9a8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a136aa35e_0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a136aa35e_0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This part of the lesson can take as long as you like; students can find out and research successful education systems, and see which aspects they’d borrow. Ideas should be laid down on big poster paper.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Students should aim to be radical!</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If lesson time is limited, you can move straight on to a consideration of how TOK is assessed.</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a136aa35e_0_10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a136aa35e_0_1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Students should read </a:t>
            </a:r>
            <a:r>
              <a:rPr lang="en-GB" u="sng">
                <a:solidFill>
                  <a:schemeClr val="hlink"/>
                </a:solidFill>
                <a:latin typeface="Proxima Nova"/>
                <a:ea typeface="Proxima Nova"/>
                <a:cs typeface="Proxima Nova"/>
                <a:sym typeface="Proxima Nova"/>
                <a:hlinkClick r:id="rId2"/>
              </a:rPr>
              <a:t>the handout</a:t>
            </a:r>
            <a:r>
              <a:rPr lang="en-GB">
                <a:latin typeface="Proxima Nova"/>
                <a:ea typeface="Proxima Nova"/>
                <a:cs typeface="Proxima Nova"/>
                <a:sym typeface="Proxima Nova"/>
              </a:rPr>
              <a:t> on how TOK is assessed.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This should lead onto a big discussion about exam-assessed versus non-exam assessed courses. Is it always more rigorous to have an exam at the end of a course? Are exams redundant in the Google Age? Have the IB got it right with an essay and an ‘exhibition’? What do you think about the fact that the exhibition will be public and seen by most members of your school community? Should everything be assessed ‘in house’? Is the balance of 66/33 right?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Link discussion with rest of the lesson - Robinson’s ideas, our ideal education system, the aims of education, etc.</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01633c132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01633c132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Animated slide. Reveal the title of slide + the first paragraph.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Ask students what ‘KQs’ are (from last lesson). Reveal second paragraph, and s</a:t>
            </a:r>
            <a:r>
              <a:rPr lang="en-GB">
                <a:latin typeface="Proxima Nova"/>
                <a:ea typeface="Proxima Nova"/>
                <a:cs typeface="Proxima Nova"/>
                <a:sym typeface="Proxima Nova"/>
              </a:rPr>
              <a:t>tress the importance of this concept. If they can remember anything about ‘second-order’ knowledge - great!</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116d954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116d954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For more ideas on relevant IAPs, see the ‘Linking this lesson to the course’ slide</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9414bb195_1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9414bb195_1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Students to write down responses individually; suggest, on post-it notes</a:t>
            </a:r>
            <a:endParaRPr>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BQ1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62">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55" name="Google Shape;55;p13"/>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66">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b="1" sz="2800">
                <a:solidFill>
                  <a:schemeClr val="dk1"/>
                </a:solidFill>
              </a:defRPr>
            </a:lvl1pPr>
            <a:lvl2pPr lvl="1" algn="l">
              <a:lnSpc>
                <a:spcPct val="100000"/>
              </a:lnSpc>
              <a:spcBef>
                <a:spcPts val="0"/>
              </a:spcBef>
              <a:spcAft>
                <a:spcPts val="0"/>
              </a:spcAft>
              <a:buClr>
                <a:schemeClr val="dk1"/>
              </a:buClr>
              <a:buSzPts val="2800"/>
              <a:buNone/>
              <a:defRPr b="1" sz="2800">
                <a:solidFill>
                  <a:schemeClr val="dk1"/>
                </a:solidFill>
              </a:defRPr>
            </a:lvl2pPr>
            <a:lvl3pPr lvl="2" algn="l">
              <a:lnSpc>
                <a:spcPct val="100000"/>
              </a:lnSpc>
              <a:spcBef>
                <a:spcPts val="0"/>
              </a:spcBef>
              <a:spcAft>
                <a:spcPts val="0"/>
              </a:spcAft>
              <a:buClr>
                <a:schemeClr val="dk1"/>
              </a:buClr>
              <a:buSzPts val="2800"/>
              <a:buNone/>
              <a:defRPr b="1" sz="2800">
                <a:solidFill>
                  <a:schemeClr val="dk1"/>
                </a:solidFill>
              </a:defRPr>
            </a:lvl3pPr>
            <a:lvl4pPr lvl="3" algn="l">
              <a:lnSpc>
                <a:spcPct val="100000"/>
              </a:lnSpc>
              <a:spcBef>
                <a:spcPts val="0"/>
              </a:spcBef>
              <a:spcAft>
                <a:spcPts val="0"/>
              </a:spcAft>
              <a:buClr>
                <a:schemeClr val="dk1"/>
              </a:buClr>
              <a:buSzPts val="2800"/>
              <a:buNone/>
              <a:defRPr b="1" sz="2800">
                <a:solidFill>
                  <a:schemeClr val="dk1"/>
                </a:solidFill>
              </a:defRPr>
            </a:lvl4pPr>
            <a:lvl5pPr lvl="4" algn="l">
              <a:lnSpc>
                <a:spcPct val="100000"/>
              </a:lnSpc>
              <a:spcBef>
                <a:spcPts val="0"/>
              </a:spcBef>
              <a:spcAft>
                <a:spcPts val="0"/>
              </a:spcAft>
              <a:buClr>
                <a:schemeClr val="dk1"/>
              </a:buClr>
              <a:buSzPts val="2800"/>
              <a:buNone/>
              <a:defRPr b="1" sz="2800">
                <a:solidFill>
                  <a:schemeClr val="dk1"/>
                </a:solidFill>
              </a:defRPr>
            </a:lvl5pPr>
            <a:lvl6pPr lvl="5" algn="l">
              <a:lnSpc>
                <a:spcPct val="100000"/>
              </a:lnSpc>
              <a:spcBef>
                <a:spcPts val="0"/>
              </a:spcBef>
              <a:spcAft>
                <a:spcPts val="0"/>
              </a:spcAft>
              <a:buClr>
                <a:schemeClr val="dk1"/>
              </a:buClr>
              <a:buSzPts val="2800"/>
              <a:buNone/>
              <a:defRPr b="1" sz="2800">
                <a:solidFill>
                  <a:schemeClr val="dk1"/>
                </a:solidFill>
              </a:defRPr>
            </a:lvl6pPr>
            <a:lvl7pPr lvl="6" algn="l">
              <a:lnSpc>
                <a:spcPct val="100000"/>
              </a:lnSpc>
              <a:spcBef>
                <a:spcPts val="0"/>
              </a:spcBef>
              <a:spcAft>
                <a:spcPts val="0"/>
              </a:spcAft>
              <a:buClr>
                <a:schemeClr val="dk1"/>
              </a:buClr>
              <a:buSzPts val="2800"/>
              <a:buNone/>
              <a:defRPr b="1" sz="2800">
                <a:solidFill>
                  <a:schemeClr val="dk1"/>
                </a:solidFill>
              </a:defRPr>
            </a:lvl7pPr>
            <a:lvl8pPr lvl="7" algn="l">
              <a:lnSpc>
                <a:spcPct val="100000"/>
              </a:lnSpc>
              <a:spcBef>
                <a:spcPts val="0"/>
              </a:spcBef>
              <a:spcAft>
                <a:spcPts val="0"/>
              </a:spcAft>
              <a:buClr>
                <a:schemeClr val="dk1"/>
              </a:buClr>
              <a:buSzPts val="2800"/>
              <a:buNone/>
              <a:defRPr b="1" sz="2800">
                <a:solidFill>
                  <a:schemeClr val="dk1"/>
                </a:solidFill>
              </a:defRPr>
            </a:lvl8pPr>
            <a:lvl9pPr lvl="8" algn="l">
              <a:lnSpc>
                <a:spcPct val="100000"/>
              </a:lnSpc>
              <a:spcBef>
                <a:spcPts val="0"/>
              </a:spcBef>
              <a:spcAft>
                <a:spcPts val="0"/>
              </a:spcAft>
              <a:buClr>
                <a:schemeClr val="dk1"/>
              </a:buClr>
              <a:buSzPts val="2800"/>
              <a:buNone/>
              <a:defRPr b="1" sz="2800">
                <a:solidFill>
                  <a:schemeClr val="dk1"/>
                </a:solidFill>
              </a:defRPr>
            </a:lvl9pPr>
          </a:lstStyle>
          <a:p/>
        </p:txBody>
      </p:sp>
      <p:sp>
        <p:nvSpPr>
          <p:cNvPr id="60" name="Google Shape;60;p14"/>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70">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65" name="Google Shape;65;p15"/>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71">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idx="1" type="body"/>
          </p:nvPr>
        </p:nvSpPr>
        <p:spPr>
          <a:xfrm>
            <a:off x="630075" y="992625"/>
            <a:ext cx="3777600" cy="3172200"/>
          </a:xfrm>
          <a:prstGeom prst="rect">
            <a:avLst/>
          </a:prstGeom>
          <a:noFill/>
        </p:spPr>
        <p:txBody>
          <a:bodyPr anchorCtr="0" anchor="ctr"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0" name="Google Shape;70;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73">
    <p:bg>
      <p:bgPr>
        <a:solidFill>
          <a:srgbClr val="FFFFFF"/>
        </a:solidFill>
      </p:bgPr>
    </p:bg>
    <p:spTree>
      <p:nvGrpSpPr>
        <p:cNvPr id="71" name="Shape 71"/>
        <p:cNvGrpSpPr/>
        <p:nvPr/>
      </p:nvGrpSpPr>
      <p:grpSpPr>
        <a:xfrm>
          <a:off x="0" y="0"/>
          <a:ext cx="0" cy="0"/>
          <a:chOff x="0" y="0"/>
          <a:chExt cx="0" cy="0"/>
        </a:xfrm>
      </p:grpSpPr>
      <p:sp>
        <p:nvSpPr>
          <p:cNvPr id="72" name="Google Shape;72;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74" name="Google Shape;74;p17"/>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5" name="Google Shape;75;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75">
    <p:bg>
      <p:bgPr>
        <a:solidFill>
          <a:srgbClr val="FFFFFF"/>
        </a:solidFill>
      </p:bgPr>
    </p:bg>
    <p:spTree>
      <p:nvGrpSpPr>
        <p:cNvPr id="76" name="Shape 76"/>
        <p:cNvGrpSpPr/>
        <p:nvPr/>
      </p:nvGrpSpPr>
      <p:grpSpPr>
        <a:xfrm>
          <a:off x="0" y="0"/>
          <a:ext cx="0" cy="0"/>
          <a:chOff x="0" y="0"/>
          <a:chExt cx="0" cy="0"/>
        </a:xfrm>
      </p:grpSpPr>
      <p:sp>
        <p:nvSpPr>
          <p:cNvPr id="77" name="Google Shape;77;p18"/>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8"/>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79" name="Google Shape;79;p18"/>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80" name="Google Shape;80;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121">
    <p:bg>
      <p:bgPr>
        <a:solidFill>
          <a:srgbClr val="FFFFFF"/>
        </a:solidFill>
      </p:bgPr>
    </p:bg>
    <p:spTree>
      <p:nvGrpSpPr>
        <p:cNvPr id="81" name="Shape 81"/>
        <p:cNvGrpSpPr/>
        <p:nvPr/>
      </p:nvGrpSpPr>
      <p:grpSpPr>
        <a:xfrm>
          <a:off x="0" y="0"/>
          <a:ext cx="0" cy="0"/>
          <a:chOff x="0" y="0"/>
          <a:chExt cx="0" cy="0"/>
        </a:xfrm>
      </p:grpSpPr>
      <p:sp>
        <p:nvSpPr>
          <p:cNvPr id="82" name="Google Shape;82;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85" name="Google Shape;85;p19"/>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6" name="Google Shape;86;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87" name="Shape 87"/>
        <p:cNvGrpSpPr/>
        <p:nvPr/>
      </p:nvGrpSpPr>
      <p:grpSpPr>
        <a:xfrm>
          <a:off x="0" y="0"/>
          <a:ext cx="0" cy="0"/>
          <a:chOff x="0" y="0"/>
          <a:chExt cx="0" cy="0"/>
        </a:xfrm>
      </p:grpSpPr>
      <p:sp>
        <p:nvSpPr>
          <p:cNvPr id="88" name="Google Shape;88;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0"/>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0"/>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91" name="Google Shape;91;p20"/>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2" name="Google Shape;9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3" name="Shape 93"/>
        <p:cNvGrpSpPr/>
        <p:nvPr/>
      </p:nvGrpSpPr>
      <p:grpSpPr>
        <a:xfrm>
          <a:off x="0" y="0"/>
          <a:ext cx="0" cy="0"/>
          <a:chOff x="0" y="0"/>
          <a:chExt cx="0" cy="0"/>
        </a:xfrm>
      </p:grpSpPr>
      <p:sp>
        <p:nvSpPr>
          <p:cNvPr id="94" name="Google Shape;94;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1"/>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6" name="Google Shape;96;p21"/>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7" name="Google Shape;97;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4.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hyperlink" Target="http://www.youtube.com/watch?v=zDZFcDGpL4U"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2"/>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03" name="Google Shape;103;p22"/>
          <p:cNvSpPr txBox="1"/>
          <p:nvPr>
            <p:ph type="ctrTitle"/>
          </p:nvPr>
        </p:nvSpPr>
        <p:spPr>
          <a:xfrm>
            <a:off x="952075" y="1370050"/>
            <a:ext cx="7268100" cy="211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9600">
                <a:latin typeface="Fugaz One"/>
                <a:ea typeface="Fugaz One"/>
                <a:cs typeface="Fugaz One"/>
                <a:sym typeface="Fugaz One"/>
              </a:rPr>
              <a:t>MINDS AND SOULS </a:t>
            </a:r>
            <a:endParaRPr sz="9600">
              <a:latin typeface="Fugaz One"/>
              <a:ea typeface="Fugaz One"/>
              <a:cs typeface="Fugaz One"/>
              <a:sym typeface="Fugaz One"/>
            </a:endParaRPr>
          </a:p>
        </p:txBody>
      </p:sp>
      <p:sp>
        <p:nvSpPr>
          <p:cNvPr id="104" name="Google Shape;104;p22"/>
          <p:cNvSpPr txBox="1"/>
          <p:nvPr>
            <p:ph idx="1" type="subTitle"/>
          </p:nvPr>
        </p:nvSpPr>
        <p:spPr>
          <a:xfrm>
            <a:off x="952075" y="3949125"/>
            <a:ext cx="7268100" cy="2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give an opinion on whether TOK is assessed in a meaningful way </a:t>
            </a:r>
            <a:endParaRPr i="1" sz="2400">
              <a:solidFill>
                <a:srgbClr val="D0E0E3"/>
              </a:solidFill>
            </a:endParaRPr>
          </a:p>
        </p:txBody>
      </p:sp>
      <p:sp>
        <p:nvSpPr>
          <p:cNvPr id="105" name="Google Shape;105;p22"/>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BQ1</a:t>
            </a:r>
            <a:r>
              <a:rPr lang="en-GB" sz="3000">
                <a:solidFill>
                  <a:srgbClr val="D0E0E3"/>
                </a:solidFill>
                <a:latin typeface="Proxima Nova"/>
                <a:ea typeface="Proxima Nova"/>
                <a:cs typeface="Proxima Nova"/>
                <a:sym typeface="Proxima Nova"/>
              </a:rPr>
              <a:t> Foundations </a:t>
            </a:r>
            <a:r>
              <a:rPr b="1" i="1" lang="en-GB" sz="3000">
                <a:solidFill>
                  <a:srgbClr val="D0E0E3"/>
                </a:solidFill>
                <a:latin typeface="Proxima Nova"/>
                <a:ea typeface="Proxima Nova"/>
                <a:cs typeface="Proxima Nova"/>
                <a:sym typeface="Proxima Nova"/>
              </a:rPr>
              <a:t>Lesson 4</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6" name="Google Shape;106;p22"/>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67" name="Google Shape;167;p31"/>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 </a:t>
            </a:r>
            <a:r>
              <a:rPr b="1" i="1" lang="en-GB" sz="1400">
                <a:highlight>
                  <a:srgbClr val="FBD1E6"/>
                </a:highlight>
              </a:rPr>
              <a:t>specific IA prompt</a:t>
            </a:r>
            <a:endParaRPr i="1" sz="1400"/>
          </a:p>
        </p:txBody>
      </p:sp>
      <p:graphicFrame>
        <p:nvGraphicFramePr>
          <p:cNvPr id="168" name="Google Shape;168;p31"/>
          <p:cNvGraphicFramePr/>
          <p:nvPr/>
        </p:nvGraphicFramePr>
        <p:xfrm>
          <a:off x="2002350" y="1768900"/>
          <a:ext cx="3000000" cy="3000000"/>
        </p:xfrm>
        <a:graphic>
          <a:graphicData uri="http://schemas.openxmlformats.org/drawingml/2006/table">
            <a:tbl>
              <a:tblPr>
                <a:noFill/>
                <a:tableStyleId>{41B2C8C3-F1F8-43B8-B665-D4679170C13A}</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rPr i="1" lang="en-GB" sz="1200">
                          <a:solidFill>
                            <a:schemeClr val="dk2"/>
                          </a:solidFill>
                          <a:latin typeface="Proxima Nova"/>
                          <a:ea typeface="Proxima Nova"/>
                          <a:cs typeface="Proxima Nova"/>
                          <a:sym typeface="Proxima Nova"/>
                        </a:rPr>
                        <a:t>Could be linked to IAP-7 (implications)</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txBody>
                  <a:tcPr marT="91425" marB="91425" marR="91425" marL="91425">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tc>
                <a:tc vMerge="1"/>
              </a:tr>
              <a:tr h="511175">
                <a:tc vMerge="1"/>
                <a:tc>
                  <a:txBody>
                    <a:bodyPr/>
                    <a:lstStyle/>
                    <a:p>
                      <a:pPr indent="0" lvl="0" marL="0" rtl="0" algn="l">
                        <a:spcBef>
                          <a:spcPts val="0"/>
                        </a:spcBef>
                        <a:spcAft>
                          <a:spcPts val="0"/>
                        </a:spcAft>
                        <a:buNone/>
                      </a:pPr>
                      <a:r>
                        <a:rPr lang="en-GB" sz="1200">
                          <a:solidFill>
                            <a:schemeClr val="dk2"/>
                          </a:solidFill>
                        </a:rPr>
                        <a:t>Technology</a:t>
                      </a:r>
                      <a:endParaRPr sz="1200">
                        <a:solidFill>
                          <a:schemeClr val="dk2"/>
                        </a:solidFill>
                      </a:endParaRPr>
                    </a:p>
                  </a:txBody>
                  <a:tcPr marT="91425" marB="91425" marR="91425" marL="91425"/>
                </a:tc>
                <a:tc>
                  <a:txBody>
                    <a:bodyPr/>
                    <a:lstStyle/>
                    <a:p>
                      <a:pPr indent="0" lvl="0" marL="0" rtl="0" algn="l">
                        <a:spcBef>
                          <a:spcPts val="0"/>
                        </a:spcBef>
                        <a:spcAft>
                          <a:spcPts val="0"/>
                        </a:spcAft>
                        <a:buNone/>
                      </a:pPr>
                      <a:r>
                        <a:rPr lang="en-GB" sz="1200">
                          <a:solidFill>
                            <a:schemeClr val="dk2"/>
                          </a:solidFill>
                        </a:rPr>
                        <a:t>The natural sciences</a:t>
                      </a:r>
                      <a:endParaRPr sz="1200">
                        <a:solidFill>
                          <a:schemeClr val="dk2"/>
                        </a:solidFill>
                      </a:endParaRPr>
                    </a:p>
                  </a:txBody>
                  <a:tcPr marT="91425" marB="91425" marR="91425" marL="91425"/>
                </a:tc>
                <a:tc v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74" name="Google Shape;174;p32"/>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75" name="Google Shape;175;p32"/>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76" name="Google Shape;176;p32"/>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77" name="Google Shape;177;p32"/>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AntiqueClassroom725.jpg" id="111" name="Google Shape;111;p23"/>
          <p:cNvPicPr preferRelativeResize="0"/>
          <p:nvPr/>
        </p:nvPicPr>
        <p:blipFill rotWithShape="1">
          <a:blip r:embed="rId3">
            <a:alphaModFix/>
          </a:blip>
          <a:srcRect b="0" l="21773" r="21773" t="0"/>
          <a:stretch/>
        </p:blipFill>
        <p:spPr>
          <a:xfrm>
            <a:off x="5442850" y="308100"/>
            <a:ext cx="3402001" cy="4521699"/>
          </a:xfrm>
          <a:prstGeom prst="rect">
            <a:avLst/>
          </a:prstGeom>
          <a:noFill/>
          <a:ln>
            <a:noFill/>
          </a:ln>
        </p:spPr>
      </p:pic>
      <p:sp>
        <p:nvSpPr>
          <p:cNvPr id="112" name="Google Shape;112;p23"/>
          <p:cNvSpPr txBox="1"/>
          <p:nvPr>
            <p:ph type="title"/>
          </p:nvPr>
        </p:nvSpPr>
        <p:spPr>
          <a:xfrm>
            <a:off x="291875" y="406900"/>
            <a:ext cx="48135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4800">
                <a:solidFill>
                  <a:srgbClr val="45818E"/>
                </a:solidFill>
                <a:latin typeface="Ultra"/>
                <a:ea typeface="Ultra"/>
                <a:cs typeface="Ultra"/>
                <a:sym typeface="Ultra"/>
              </a:rPr>
              <a:t>Starter</a:t>
            </a:r>
            <a:r>
              <a:rPr b="0" i="1" lang="en-GB" sz="4800">
                <a:solidFill>
                  <a:srgbClr val="45818E"/>
                </a:solidFill>
                <a:latin typeface="Ultra"/>
                <a:ea typeface="Ultra"/>
                <a:cs typeface="Ultra"/>
                <a:sym typeface="Ultra"/>
              </a:rPr>
              <a:t> </a:t>
            </a:r>
            <a:endParaRPr b="0" i="1" sz="4800">
              <a:solidFill>
                <a:srgbClr val="45818E"/>
              </a:solidFill>
              <a:latin typeface="Ultra"/>
              <a:ea typeface="Ultra"/>
              <a:cs typeface="Ultra"/>
              <a:sym typeface="Ultra"/>
            </a:endParaRPr>
          </a:p>
          <a:p>
            <a:pPr indent="0" lvl="0" marL="0" rtl="0" algn="l">
              <a:spcBef>
                <a:spcPts val="0"/>
              </a:spcBef>
              <a:spcAft>
                <a:spcPts val="0"/>
              </a:spcAft>
              <a:buNone/>
            </a:pPr>
            <a:r>
              <a:t/>
            </a:r>
            <a:endParaRPr/>
          </a:p>
        </p:txBody>
      </p:sp>
      <p:sp>
        <p:nvSpPr>
          <p:cNvPr id="113" name="Google Shape;113;p23"/>
          <p:cNvSpPr txBox="1"/>
          <p:nvPr>
            <p:ph idx="1" type="body"/>
          </p:nvPr>
        </p:nvSpPr>
        <p:spPr>
          <a:xfrm>
            <a:off x="291975" y="1504750"/>
            <a:ext cx="4813500" cy="332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400"/>
              <a:t>“Learning happens in the minds and souls, not in the databases of multiple-choice tests.”</a:t>
            </a:r>
            <a:r>
              <a:rPr lang="en-GB" sz="2400"/>
              <a:t> </a:t>
            </a:r>
            <a:endParaRPr sz="2400"/>
          </a:p>
          <a:p>
            <a:pPr indent="0" lvl="0" marL="0" rtl="0" algn="r">
              <a:spcBef>
                <a:spcPts val="0"/>
              </a:spcBef>
              <a:spcAft>
                <a:spcPts val="0"/>
              </a:spcAft>
              <a:buNone/>
            </a:pPr>
            <a:r>
              <a:rPr i="1" lang="en-GB" sz="2400"/>
              <a:t>Ken Robinson</a:t>
            </a:r>
            <a:endParaRPr i="1" sz="2400"/>
          </a:p>
          <a:p>
            <a:pPr indent="0" lvl="0" marL="0" rtl="0" algn="l">
              <a:spcBef>
                <a:spcPts val="0"/>
              </a:spcBef>
              <a:spcAft>
                <a:spcPts val="0"/>
              </a:spcAft>
              <a:buNone/>
            </a:pPr>
            <a:r>
              <a:t/>
            </a:r>
            <a:endParaRPr i="1" sz="2400"/>
          </a:p>
          <a:p>
            <a:pPr indent="-342900" lvl="0" marL="457200" rtl="0" algn="l">
              <a:spcBef>
                <a:spcPts val="0"/>
              </a:spcBef>
              <a:spcAft>
                <a:spcPts val="0"/>
              </a:spcAft>
              <a:buSzPts val="1800"/>
              <a:buChar char="●"/>
            </a:pPr>
            <a:r>
              <a:rPr lang="en-GB" sz="1800"/>
              <a:t>Do you agree with Ken Robinson?</a:t>
            </a:r>
            <a:endParaRPr sz="1800"/>
          </a:p>
          <a:p>
            <a:pPr indent="-342900" lvl="0" marL="457200" rtl="0" algn="l">
              <a:spcBef>
                <a:spcPts val="0"/>
              </a:spcBef>
              <a:spcAft>
                <a:spcPts val="0"/>
              </a:spcAft>
              <a:buSzPts val="1800"/>
              <a:buChar char="●"/>
            </a:pPr>
            <a:r>
              <a:rPr lang="en-GB" sz="1800"/>
              <a:t>Do you think this is the approach followed at our school?</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This RSA Animate was adapted from a talk given at the RSA by Sir Ken Robinson, world-renowned education and creativity expert and recipient of the RSA's Benjamin Franklin award. &#10;&#10;The RSA is a 258 year-old charity devoted to driving social progress and spreading world-changing ideas. &#10;&#10;Follow the RSA on Twitter: https://twitter.com/RSAEvents&#10;Like the RSA on Facebook: https://www.facebook.com/rsaeventsofficial/&#10;Listen to RSA podcasts: https://soundcloud.com/the_rsa&#10;See RSA Events behind the scenes: https://instagram.com/rsa_events/&#10;&#10;------&#10;This audio has been edited from the original event by Becca Pyne. Series produced by Abi Stephenson, RSA. &#10;&#10;Animation by Cognitive Media. Andrew Park, the mastermind behind the Animate series and everyone's favourite hairy hand, discusses their appeal and success in his blog post, 'Talk to the hand': http://www.thersa.org/talk-to-the-hand/" id="118" name="Google Shape;118;p24" title="RSA ANIMATE: Changing Education Paradigms">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19" name="Google Shape;119;p24"/>
          <p:cNvSpPr txBox="1"/>
          <p:nvPr>
            <p:ph type="title"/>
          </p:nvPr>
        </p:nvSpPr>
        <p:spPr>
          <a:xfrm>
            <a:off x="461350" y="533400"/>
            <a:ext cx="2769600" cy="257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600">
                <a:solidFill>
                  <a:srgbClr val="45818E"/>
                </a:solidFill>
                <a:latin typeface="Ultra"/>
                <a:ea typeface="Ultra"/>
                <a:cs typeface="Ultra"/>
                <a:sym typeface="Ultra"/>
              </a:rPr>
              <a:t>Factory-line learning</a:t>
            </a:r>
            <a:endParaRPr b="0" sz="2600">
              <a:solidFill>
                <a:srgbClr val="45818E"/>
              </a:solidFill>
              <a:latin typeface="Ultra"/>
              <a:ea typeface="Ultra"/>
              <a:cs typeface="Ultra"/>
              <a:sym typeface="Ultra"/>
            </a:endParaRPr>
          </a:p>
        </p:txBody>
      </p:sp>
      <p:sp>
        <p:nvSpPr>
          <p:cNvPr id="120" name="Google Shape;120;p24"/>
          <p:cNvSpPr txBox="1"/>
          <p:nvPr>
            <p:ph idx="1" type="body"/>
          </p:nvPr>
        </p:nvSpPr>
        <p:spPr>
          <a:xfrm>
            <a:off x="461200" y="1743399"/>
            <a:ext cx="2769600" cy="26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What does Ken Robinson say the problem with education is?</a:t>
            </a:r>
            <a:endParaRPr sz="1800"/>
          </a:p>
          <a:p>
            <a:pPr indent="0" lvl="0" marL="0" rtl="0" algn="l">
              <a:spcBef>
                <a:spcPts val="1600"/>
              </a:spcBef>
              <a:spcAft>
                <a:spcPts val="0"/>
              </a:spcAft>
              <a:buNone/>
            </a:pPr>
            <a:r>
              <a:rPr lang="en-GB" sz="1800"/>
              <a:t>What are the symptoms that there are problems?</a:t>
            </a:r>
            <a:endParaRPr sz="1800"/>
          </a:p>
          <a:p>
            <a:pPr indent="0" lvl="0" marL="0" rtl="0" algn="l">
              <a:spcBef>
                <a:spcPts val="1600"/>
              </a:spcBef>
              <a:spcAft>
                <a:spcPts val="1600"/>
              </a:spcAft>
              <a:buNone/>
            </a:pPr>
            <a:r>
              <a:rPr lang="en-GB" sz="1800"/>
              <a:t>What do you think the solution is?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5"/>
          <p:cNvPicPr preferRelativeResize="0"/>
          <p:nvPr/>
        </p:nvPicPr>
        <p:blipFill rotWithShape="1">
          <a:blip r:embed="rId3">
            <a:alphaModFix amt="60000"/>
          </a:blip>
          <a:srcRect b="0" l="24390" r="24390" t="0"/>
          <a:stretch/>
        </p:blipFill>
        <p:spPr>
          <a:xfrm>
            <a:off x="0" y="0"/>
            <a:ext cx="3512602" cy="5143496"/>
          </a:xfrm>
          <a:prstGeom prst="rect">
            <a:avLst/>
          </a:prstGeom>
          <a:noFill/>
          <a:ln>
            <a:noFill/>
          </a:ln>
        </p:spPr>
      </p:pic>
      <p:sp>
        <p:nvSpPr>
          <p:cNvPr id="126" name="Google Shape;126;p25"/>
          <p:cNvSpPr txBox="1"/>
          <p:nvPr>
            <p:ph type="title"/>
          </p:nvPr>
        </p:nvSpPr>
        <p:spPr>
          <a:xfrm>
            <a:off x="311700" y="307825"/>
            <a:ext cx="26319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4000">
                <a:latin typeface="Ultra"/>
                <a:ea typeface="Ultra"/>
                <a:cs typeface="Ultra"/>
                <a:sym typeface="Ultra"/>
              </a:rPr>
              <a:t>Write, </a:t>
            </a:r>
            <a:r>
              <a:rPr b="0" lang="en-GB" sz="4000">
                <a:latin typeface="Ultra"/>
                <a:ea typeface="Ultra"/>
                <a:cs typeface="Ultra"/>
                <a:sym typeface="Ultra"/>
              </a:rPr>
              <a:t>Pair, share</a:t>
            </a:r>
            <a:endParaRPr b="0" sz="4000">
              <a:latin typeface="Ultra"/>
              <a:ea typeface="Ultra"/>
              <a:cs typeface="Ultra"/>
              <a:sym typeface="Ultra"/>
            </a:endParaRPr>
          </a:p>
        </p:txBody>
      </p:sp>
      <p:sp>
        <p:nvSpPr>
          <p:cNvPr id="127" name="Google Shape;127;p25"/>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t>How do we usually measure the potential of human beings (in school, university, by companies, governments, etc., etc.)?</a:t>
            </a:r>
            <a:endParaRPr sz="2200"/>
          </a:p>
          <a:p>
            <a:pPr indent="0" lvl="0" marL="0" rtl="0" algn="l">
              <a:spcBef>
                <a:spcPts val="1600"/>
              </a:spcBef>
              <a:spcAft>
                <a:spcPts val="0"/>
              </a:spcAft>
              <a:buNone/>
            </a:pPr>
            <a:r>
              <a:rPr lang="en-GB" sz="2200"/>
              <a:t>Are these ways still effective, or has Google (etc.) changed the playing field? </a:t>
            </a:r>
            <a:endParaRPr sz="2200"/>
          </a:p>
          <a:p>
            <a:pPr indent="0" lvl="0" marL="0" rtl="0" algn="l">
              <a:spcBef>
                <a:spcPts val="1600"/>
              </a:spcBef>
              <a:spcAft>
                <a:spcPts val="0"/>
              </a:spcAft>
              <a:buNone/>
            </a:pPr>
            <a:r>
              <a:rPr lang="en-GB" sz="2200"/>
              <a:t>How do you think we should assess people’s potential?</a:t>
            </a:r>
            <a:endParaRPr sz="2200"/>
          </a:p>
          <a:p>
            <a:pPr indent="0" lvl="0" marL="0" rtl="0" algn="l">
              <a:spcBef>
                <a:spcPts val="1600"/>
              </a:spcBef>
              <a:spcAft>
                <a:spcPts val="0"/>
              </a:spcAft>
              <a:buNone/>
            </a:pPr>
            <a:r>
              <a:t/>
            </a:r>
            <a:endParaRPr sz="2200"/>
          </a:p>
          <a:p>
            <a:pPr indent="0" lvl="0" marL="0" rtl="0" algn="l">
              <a:spcBef>
                <a:spcPts val="1600"/>
              </a:spcBef>
              <a:spcAft>
                <a:spcPts val="1600"/>
              </a:spcAft>
              <a:buNone/>
            </a:pPr>
            <a:r>
              <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100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1000"/>
                                        <p:tgtEl>
                                          <p:spTgt spid="1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animEffect filter="fade" transition="in">
                                      <p:cBhvr>
                                        <p:cTn dur="1000"/>
                                        <p:tgtEl>
                                          <p:spTgt spid="1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animEffect filter="fade" transition="in">
                                      <p:cBhvr>
                                        <p:cTn dur="1000"/>
                                        <p:tgtEl>
                                          <p:spTgt spid="1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animEffect filter="fade" transition="in">
                                      <p:cBhvr>
                                        <p:cTn dur="1000"/>
                                        <p:tgtEl>
                                          <p:spTgt spid="12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School1000.jpeg" id="132" name="Google Shape;132;p26"/>
          <p:cNvPicPr preferRelativeResize="0"/>
          <p:nvPr/>
        </p:nvPicPr>
        <p:blipFill rotWithShape="1">
          <a:blip r:embed="rId3">
            <a:alphaModFix/>
          </a:blip>
          <a:srcRect b="31886" l="0" r="0" t="31886"/>
          <a:stretch/>
        </p:blipFill>
        <p:spPr>
          <a:xfrm>
            <a:off x="0" y="0"/>
            <a:ext cx="9144003" cy="2209448"/>
          </a:xfrm>
          <a:prstGeom prst="rect">
            <a:avLst/>
          </a:prstGeom>
          <a:noFill/>
          <a:ln>
            <a:noFill/>
          </a:ln>
        </p:spPr>
      </p:pic>
      <p:sp>
        <p:nvSpPr>
          <p:cNvPr id="133" name="Google Shape;133;p26"/>
          <p:cNvSpPr txBox="1"/>
          <p:nvPr>
            <p:ph type="title"/>
          </p:nvPr>
        </p:nvSpPr>
        <p:spPr>
          <a:xfrm>
            <a:off x="203450" y="2444925"/>
            <a:ext cx="1847700" cy="213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000">
                <a:solidFill>
                  <a:srgbClr val="45818E"/>
                </a:solidFill>
                <a:latin typeface="Ultra"/>
                <a:ea typeface="Ultra"/>
                <a:cs typeface="Ultra"/>
                <a:sym typeface="Ultra"/>
              </a:rPr>
              <a:t>Group work - design task</a:t>
            </a:r>
            <a:endParaRPr b="0" sz="3000">
              <a:solidFill>
                <a:srgbClr val="45818E"/>
              </a:solidFill>
              <a:latin typeface="Ultra"/>
              <a:ea typeface="Ultra"/>
              <a:cs typeface="Ultra"/>
              <a:sym typeface="Ultra"/>
            </a:endParaRPr>
          </a:p>
        </p:txBody>
      </p:sp>
      <p:sp>
        <p:nvSpPr>
          <p:cNvPr id="134" name="Google Shape;134;p26"/>
          <p:cNvSpPr txBox="1"/>
          <p:nvPr>
            <p:ph idx="1" type="body"/>
          </p:nvPr>
        </p:nvSpPr>
        <p:spPr>
          <a:xfrm>
            <a:off x="2177300" y="2444925"/>
            <a:ext cx="6799500" cy="230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300"/>
              <a:t>Design your ‘ideal’ education system to cover the current primary, secondary, and tertiary stages of education (ie elementary, high school, and university)</a:t>
            </a:r>
            <a:endParaRPr sz="1300"/>
          </a:p>
          <a:p>
            <a:pPr indent="-311150" lvl="0" marL="457200" rtl="0" algn="l">
              <a:spcBef>
                <a:spcPts val="1600"/>
              </a:spcBef>
              <a:spcAft>
                <a:spcPts val="0"/>
              </a:spcAft>
              <a:buSzPts val="1300"/>
              <a:buChar char="●"/>
            </a:pPr>
            <a:r>
              <a:rPr lang="en-GB" sz="1300"/>
              <a:t>What would your key aim/s be for students?</a:t>
            </a:r>
            <a:endParaRPr sz="1300"/>
          </a:p>
          <a:p>
            <a:pPr indent="-311150" lvl="0" marL="457200" rtl="0" algn="l">
              <a:spcBef>
                <a:spcPts val="0"/>
              </a:spcBef>
              <a:spcAft>
                <a:spcPts val="0"/>
              </a:spcAft>
              <a:buSzPts val="1300"/>
              <a:buChar char="●"/>
            </a:pPr>
            <a:r>
              <a:rPr lang="en-GB" sz="1300"/>
              <a:t>What would be taught, and how?</a:t>
            </a:r>
            <a:endParaRPr sz="1300"/>
          </a:p>
          <a:p>
            <a:pPr indent="-311150" lvl="0" marL="457200" rtl="0" algn="l">
              <a:spcBef>
                <a:spcPts val="0"/>
              </a:spcBef>
              <a:spcAft>
                <a:spcPts val="0"/>
              </a:spcAft>
              <a:buSzPts val="1300"/>
              <a:buChar char="●"/>
            </a:pPr>
            <a:r>
              <a:rPr lang="en-GB" sz="1300"/>
              <a:t>How would students’ potential and ability be assessed?</a:t>
            </a:r>
            <a:endParaRPr sz="1300"/>
          </a:p>
          <a:p>
            <a:pPr indent="-311150" lvl="0" marL="457200" rtl="0" algn="l">
              <a:spcBef>
                <a:spcPts val="0"/>
              </a:spcBef>
              <a:spcAft>
                <a:spcPts val="0"/>
              </a:spcAft>
              <a:buSzPts val="1300"/>
              <a:buChar char="●"/>
            </a:pPr>
            <a:r>
              <a:rPr lang="en-GB" sz="1300"/>
              <a:t>What other key differences would your system include?</a:t>
            </a:r>
            <a:endParaRPr sz="1300"/>
          </a:p>
          <a:p>
            <a:pPr indent="0" lvl="0" marL="0" rtl="0" algn="l">
              <a:spcBef>
                <a:spcPts val="1600"/>
              </a:spcBef>
              <a:spcAft>
                <a:spcPts val="1600"/>
              </a:spcAft>
              <a:buNone/>
            </a:pPr>
            <a:r>
              <a:rPr lang="en-GB" sz="1300"/>
              <a:t>Try to include some completely original ideas that are not based on present educational assumptions.</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WritingBeige725.jpg" id="139" name="Google Shape;139;p27"/>
          <p:cNvPicPr preferRelativeResize="0"/>
          <p:nvPr/>
        </p:nvPicPr>
        <p:blipFill rotWithShape="1">
          <a:blip r:embed="rId3">
            <a:alphaModFix/>
          </a:blip>
          <a:srcRect b="0" l="24936" r="24941" t="0"/>
          <a:stretch/>
        </p:blipFill>
        <p:spPr>
          <a:xfrm>
            <a:off x="5442850" y="308100"/>
            <a:ext cx="3402001" cy="4521700"/>
          </a:xfrm>
          <a:prstGeom prst="rect">
            <a:avLst/>
          </a:prstGeom>
          <a:noFill/>
          <a:ln>
            <a:noFill/>
          </a:ln>
        </p:spPr>
      </p:pic>
      <p:sp>
        <p:nvSpPr>
          <p:cNvPr id="140" name="Google Shape;140;p27"/>
          <p:cNvSpPr txBox="1"/>
          <p:nvPr>
            <p:ph type="title"/>
          </p:nvPr>
        </p:nvSpPr>
        <p:spPr>
          <a:xfrm>
            <a:off x="291875" y="406900"/>
            <a:ext cx="5034000" cy="8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2800">
                <a:solidFill>
                  <a:srgbClr val="45818E"/>
                </a:solidFill>
                <a:latin typeface="Ultra"/>
                <a:ea typeface="Ultra"/>
                <a:cs typeface="Ultra"/>
                <a:sym typeface="Ultra"/>
              </a:rPr>
              <a:t>So, how is TOK assessed?</a:t>
            </a:r>
            <a:endParaRPr b="0" sz="2800">
              <a:solidFill>
                <a:srgbClr val="45818E"/>
              </a:solidFill>
              <a:latin typeface="Ultra"/>
              <a:ea typeface="Ultra"/>
              <a:cs typeface="Ultra"/>
              <a:sym typeface="Ultra"/>
            </a:endParaRPr>
          </a:p>
        </p:txBody>
      </p:sp>
      <p:sp>
        <p:nvSpPr>
          <p:cNvPr id="141" name="Google Shape;141;p27"/>
          <p:cNvSpPr txBox="1"/>
          <p:nvPr>
            <p:ph idx="1" type="body"/>
          </p:nvPr>
        </p:nvSpPr>
        <p:spPr>
          <a:xfrm>
            <a:off x="291975" y="1448650"/>
            <a:ext cx="4813500" cy="298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000"/>
              <a:t>P</a:t>
            </a:r>
            <a:r>
              <a:rPr b="1" lang="en-GB" sz="2000"/>
              <a:t>air, think, share</a:t>
            </a:r>
            <a:r>
              <a:rPr lang="en-GB" sz="2000"/>
              <a:t> - make a copy of the handout describing the two ways TOK is assessed.</a:t>
            </a:r>
            <a:endParaRPr sz="2000"/>
          </a:p>
          <a:p>
            <a:pPr indent="0" lvl="0" marL="0" rtl="0" algn="l">
              <a:spcBef>
                <a:spcPts val="1600"/>
              </a:spcBef>
              <a:spcAft>
                <a:spcPts val="0"/>
              </a:spcAft>
              <a:buNone/>
            </a:pPr>
            <a:r>
              <a:rPr lang="en-GB" sz="2000"/>
              <a:t>Highlight aspects you think are positive, and, in another colour, aspects you think are negative. </a:t>
            </a:r>
            <a:endParaRPr sz="2000"/>
          </a:p>
          <a:p>
            <a:pPr indent="0" lvl="0" marL="0" rtl="0" algn="l">
              <a:spcBef>
                <a:spcPts val="1600"/>
              </a:spcBef>
              <a:spcAft>
                <a:spcPts val="1600"/>
              </a:spcAft>
              <a:buNone/>
            </a:pPr>
            <a:r>
              <a:rPr lang="en-GB" sz="2000"/>
              <a:t>Be ready to share your ideas about this.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8"/>
          <p:cNvSpPr txBox="1"/>
          <p:nvPr>
            <p:ph type="title"/>
          </p:nvPr>
        </p:nvSpPr>
        <p:spPr>
          <a:xfrm>
            <a:off x="291875" y="406900"/>
            <a:ext cx="48135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2800">
                <a:solidFill>
                  <a:srgbClr val="45818E"/>
                </a:solidFill>
                <a:latin typeface="Ultra"/>
                <a:ea typeface="Ultra"/>
                <a:cs typeface="Ultra"/>
                <a:sym typeface="Ultra"/>
              </a:rPr>
              <a:t>Key assessment concept: knowledge questions</a:t>
            </a:r>
            <a:endParaRPr b="0" sz="2800">
              <a:solidFill>
                <a:srgbClr val="45818E"/>
              </a:solidFill>
              <a:latin typeface="Ultra"/>
              <a:ea typeface="Ultra"/>
              <a:cs typeface="Ultra"/>
              <a:sym typeface="Ultra"/>
            </a:endParaRPr>
          </a:p>
        </p:txBody>
      </p:sp>
      <p:sp>
        <p:nvSpPr>
          <p:cNvPr id="147" name="Google Shape;147;p28"/>
          <p:cNvSpPr txBox="1"/>
          <p:nvPr>
            <p:ph idx="1" type="body"/>
          </p:nvPr>
        </p:nvSpPr>
        <p:spPr>
          <a:xfrm>
            <a:off x="291975" y="1972450"/>
            <a:ext cx="4813500" cy="24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At the heart of TOK assessment is how well you explore questions about knowledge. We call these ‘</a:t>
            </a:r>
            <a:r>
              <a:rPr b="1" lang="en-GB" sz="1800"/>
              <a:t>Knowledge questions</a:t>
            </a:r>
            <a:r>
              <a:rPr lang="en-GB" sz="1800"/>
              <a:t>’ (KQs).</a:t>
            </a:r>
            <a:endParaRPr sz="1800"/>
          </a:p>
          <a:p>
            <a:pPr indent="0" lvl="0" marL="0" rtl="0" algn="l">
              <a:spcBef>
                <a:spcPts val="1600"/>
              </a:spcBef>
              <a:spcAft>
                <a:spcPts val="1600"/>
              </a:spcAft>
              <a:buNone/>
            </a:pPr>
            <a:r>
              <a:rPr lang="en-GB" sz="1800"/>
              <a:t>As we saw during last lesson, KQs ask </a:t>
            </a:r>
            <a:r>
              <a:rPr lang="en-GB" sz="1800"/>
              <a:t>about the </a:t>
            </a:r>
            <a:r>
              <a:rPr b="1" lang="en-GB" sz="1800"/>
              <a:t>process of knowing</a:t>
            </a:r>
            <a:r>
              <a:rPr lang="en-GB" sz="1800"/>
              <a:t>, rather than simply</a:t>
            </a:r>
            <a:r>
              <a:rPr b="1" lang="en-GB" sz="1800"/>
              <a:t> what </a:t>
            </a:r>
            <a:r>
              <a:rPr lang="en-GB" sz="1800"/>
              <a:t>we know.</a:t>
            </a:r>
            <a:endParaRPr sz="1800"/>
          </a:p>
        </p:txBody>
      </p:sp>
      <p:pic>
        <p:nvPicPr>
          <p:cNvPr id="148" name="Google Shape;148;p28"/>
          <p:cNvPicPr preferRelativeResize="0"/>
          <p:nvPr/>
        </p:nvPicPr>
        <p:blipFill>
          <a:blip r:embed="rId3">
            <a:alphaModFix/>
          </a:blip>
          <a:stretch>
            <a:fillRect/>
          </a:stretch>
        </p:blipFill>
        <p:spPr>
          <a:xfrm>
            <a:off x="5257875" y="152400"/>
            <a:ext cx="2734371" cy="48387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1000"/>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1000"/>
                                        <p:tgtEl>
                                          <p:spTgt spid="14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9"/>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54" name="Google Shape;154;p29"/>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55" name="Google Shape;155;p29"/>
          <p:cNvSpPr txBox="1"/>
          <p:nvPr>
            <p:ph idx="1" type="body"/>
          </p:nvPr>
        </p:nvSpPr>
        <p:spPr>
          <a:xfrm>
            <a:off x="3784850" y="364950"/>
            <a:ext cx="5143500" cy="44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750"/>
              <a:t>Related exhibition prompt</a:t>
            </a:r>
            <a:r>
              <a:rPr lang="en-GB" sz="1750"/>
              <a:t> </a:t>
            </a:r>
            <a:r>
              <a:rPr i="1" lang="en-GB" sz="1750"/>
              <a:t>What are the implications of having, or not having, knowledge (IAP-7)?</a:t>
            </a:r>
            <a:endParaRPr i="1" sz="1750"/>
          </a:p>
          <a:p>
            <a:pPr indent="-339725" lvl="0" marL="457200" rtl="0" algn="l">
              <a:spcBef>
                <a:spcPts val="1600"/>
              </a:spcBef>
              <a:spcAft>
                <a:spcPts val="0"/>
              </a:spcAft>
              <a:buSzPts val="1750"/>
              <a:buChar char="●"/>
            </a:pPr>
            <a:r>
              <a:rPr lang="en-GB" sz="1750"/>
              <a:t>Refer to the ideas from this lesson to answer this question.</a:t>
            </a:r>
            <a:endParaRPr sz="1750"/>
          </a:p>
          <a:p>
            <a:pPr indent="-339725" lvl="0" marL="457200" rtl="0" algn="l">
              <a:spcBef>
                <a:spcPts val="1000"/>
              </a:spcBef>
              <a:spcAft>
                <a:spcPts val="0"/>
              </a:spcAft>
              <a:buSzPts val="1750"/>
              <a:buChar char="●"/>
            </a:pPr>
            <a:r>
              <a:rPr lang="en-GB" sz="1750"/>
              <a:t>For example, are education systems structured and run effectively to provide people with knowledge? </a:t>
            </a:r>
            <a:r>
              <a:rPr lang="en-GB" sz="1750"/>
              <a:t>What happens when individuals and societies are cut off from knowledge because of educational deficiencies? </a:t>
            </a:r>
            <a:endParaRPr sz="1750"/>
          </a:p>
          <a:p>
            <a:pPr indent="-339725" lvl="0" marL="457200" rtl="0" algn="l">
              <a:spcBef>
                <a:spcPts val="1000"/>
              </a:spcBef>
              <a:spcAft>
                <a:spcPts val="1000"/>
              </a:spcAft>
              <a:buSzPts val="1750"/>
              <a:buChar char="●"/>
            </a:pPr>
            <a:r>
              <a:rPr lang="en-GB" sz="1750"/>
              <a:t>Which objects could help to illustrate your answer?</a:t>
            </a:r>
            <a:endParaRPr b="1" sz="175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Exit31000.jpeg" id="160" name="Google Shape;160;p30"/>
          <p:cNvPicPr preferRelativeResize="0"/>
          <p:nvPr/>
        </p:nvPicPr>
        <p:blipFill rotWithShape="1">
          <a:blip r:embed="rId3">
            <a:alphaModFix/>
          </a:blip>
          <a:srcRect b="0" l="17426" r="17426" t="0"/>
          <a:stretch/>
        </p:blipFill>
        <p:spPr>
          <a:xfrm>
            <a:off x="5022750" y="835500"/>
            <a:ext cx="3397200" cy="3478200"/>
          </a:xfrm>
          <a:prstGeom prst="ellipse">
            <a:avLst/>
          </a:prstGeom>
          <a:noFill/>
          <a:ln>
            <a:noFill/>
          </a:ln>
        </p:spPr>
      </p:pic>
      <p:sp>
        <p:nvSpPr>
          <p:cNvPr id="161" name="Google Shape;161;p30"/>
          <p:cNvSpPr txBox="1"/>
          <p:nvPr>
            <p:ph idx="1" type="body"/>
          </p:nvPr>
        </p:nvSpPr>
        <p:spPr>
          <a:xfrm>
            <a:off x="630075" y="992625"/>
            <a:ext cx="3777600" cy="317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400"/>
              <a:t>Overall, how do you feel about the way TOK is assessed? </a:t>
            </a:r>
            <a:endParaRPr sz="2400"/>
          </a:p>
          <a:p>
            <a:pPr indent="0" lvl="0" marL="0" rtl="0" algn="l">
              <a:spcBef>
                <a:spcPts val="1600"/>
              </a:spcBef>
              <a:spcAft>
                <a:spcPts val="1600"/>
              </a:spcAft>
              <a:buNone/>
            </a:pPr>
            <a:r>
              <a:rPr lang="en-GB" sz="2400"/>
              <a:t>Does it seem to be about the enrichment of our ‘minds and souls’?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