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Fugaz One"/>
      <p:regular r:id="rId20"/>
    </p:embeddedFont>
    <p:embeddedFont>
      <p:font typeface="Ultra"/>
      <p:regular r:id="rId21"/>
    </p:embeddedFont>
    <p:embeddedFont>
      <p:font typeface="Alfa Slab One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9A9FBE-1F50-48AB-8C75-31E050B782A5}">
  <a:tblStyle styleId="{039A9FBE-1F50-48AB-8C75-31E050B782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ugazOne-regular.fntdata"/><Relationship Id="rId11" Type="http://schemas.openxmlformats.org/officeDocument/2006/relationships/slide" Target="slides/slide6.xml"/><Relationship Id="rId22" Type="http://schemas.openxmlformats.org/officeDocument/2006/relationships/font" Target="fonts/AlfaSlabOne-regular.fntdata"/><Relationship Id="rId10" Type="http://schemas.openxmlformats.org/officeDocument/2006/relationships/slide" Target="slides/slide5.xml"/><Relationship Id="rId21" Type="http://schemas.openxmlformats.org/officeDocument/2006/relationships/font" Target="fonts/Ultra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Gk2sBED4XLxA4XFg5K5_whaV34yhbHvYvpkvfY_po0/edit?usp=sharing" TargetMode="External"/><Relationship Id="rId3" Type="http://schemas.openxmlformats.org/officeDocument/2006/relationships/hyperlink" Target="https://docs.google.com/document/d/1ag4jBmTGyKL7uuHojM20S9iX7tu5vg5qlg7SPJ_Ppro/edit?usp=sharing" TargetMode="External"/><Relationship Id="rId4" Type="http://schemas.openxmlformats.org/officeDocument/2006/relationships/hyperlink" Target="https://drive.google.com/open?id=1mNODDJs5wGBFkvLHHoEYivLtjajA_YbqvqmNi5cz80w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gMOq13exOJpGsF8E1VkHOksSx0EIyBmcsROgHZVAy2I/edit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 b="1">
              <a:solidFill>
                <a:srgbClr val="CC41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d33fcf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d33fcf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BQ1, which will help students to develop a deeper knowledge of any TOK theme or area of knowledge. This will not only help them to master the TOK course in general, but also craft a great exhibition or essay.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158d6e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158d6e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It determines whether a person can be trusted, it helps us discover what works in terms of science and technology, it ensures a fair justice system (hence the image above), it ensures that society functions properly, it is at the core of business and industry - or should be,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8521714b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8521714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Drop in a couple of the words that are coming up - applying reason to see if something is </a:t>
            </a:r>
            <a:r>
              <a:rPr b="1" lang="en-GB">
                <a:latin typeface="Proxima Nova"/>
                <a:ea typeface="Proxima Nova"/>
                <a:cs typeface="Proxima Nova"/>
                <a:sym typeface="Proxima Nova"/>
              </a:rPr>
              <a:t>coherent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, accessing memory to see if something matches what you remember, using emotion or intuition to see if something ‘feels right’, using our senses to see if something </a:t>
            </a:r>
            <a:r>
              <a:rPr b="1" lang="en-GB">
                <a:latin typeface="Proxima Nova"/>
                <a:ea typeface="Proxima Nova"/>
                <a:cs typeface="Proxima Nova"/>
                <a:sym typeface="Proxima Nova"/>
              </a:rPr>
              <a:t>corresponds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to what we can see is actually the case, etc., etc.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f2fbbe0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f2fbbe0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Additional activity, but worth finding time for.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4aed0e34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f4aed0e34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8521714b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8521714b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Hand out a pair of truth tests to each group. You can use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2"/>
              </a:rPr>
              <a:t>this sheet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to generate who gets what.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This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sheet can be used to record answers.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theoryofknowledge.net</a:t>
            </a: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 to start this research (this may be enough on its own).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1e36017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1e36017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slide, if you want to help students to take ownership of the IA prompts (IAPs) for the TOK exhibition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more ideas on relevant IAPs, see the ‘Linking this lesson to the course’ slide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8521714b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8521714b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The consensus truth test should be seen as the weakest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Pragmatism is the ‘odd one out’ in that it works in a completely different way - more original minds may gravitate towards this one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We’ll return to the coherence vs. correspondence truth tests when we look at the Descartes vs. Locke lesson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BQ1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27deeb2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27deeb2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3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6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6531575" y="0"/>
            <a:ext cx="864300" cy="2460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7395898" y="0"/>
            <a:ext cx="1748100" cy="2460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 flipH="1">
            <a:off x="6096275" y="0"/>
            <a:ext cx="435300" cy="2460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title"/>
          </p:nvPr>
        </p:nvSpPr>
        <p:spPr>
          <a:xfrm>
            <a:off x="6281725" y="679625"/>
            <a:ext cx="2683200" cy="104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281725" y="1798300"/>
            <a:ext cx="2683200" cy="254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AUTOLAYOUT_7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8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3389100" y="0"/>
            <a:ext cx="5754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321825" y="694100"/>
            <a:ext cx="2651400" cy="1781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21825" y="2506879"/>
            <a:ext cx="2651400" cy="1937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AUTOLAYOUT_121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122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 1">
  <p:cSld name="AUTOLAYOUT_124"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AUTOLAYOUT_125"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433225" y="2540500"/>
            <a:ext cx="5391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 amt="50000"/>
          </a:blip>
          <a:srcRect b="7813" l="0" r="0" t="7813"/>
          <a:stretch/>
        </p:blipFill>
        <p:spPr>
          <a:xfrm>
            <a:off x="0" y="0"/>
            <a:ext cx="914400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>
            <p:ph type="ctrTitle"/>
          </p:nvPr>
        </p:nvSpPr>
        <p:spPr>
          <a:xfrm>
            <a:off x="952075" y="1285175"/>
            <a:ext cx="7268100" cy="237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600">
                <a:latin typeface="Fugaz One"/>
                <a:ea typeface="Fugaz One"/>
                <a:cs typeface="Fugaz One"/>
                <a:sym typeface="Fugaz One"/>
              </a:rPr>
              <a:t>TESTING FOR TRUTH</a:t>
            </a:r>
            <a:endParaRPr b="1" sz="96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952075" y="3923475"/>
            <a:ext cx="7268100" cy="8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can explain which of the four truth tests I like the best</a:t>
            </a:r>
            <a:endParaRPr i="1" sz="2400">
              <a:solidFill>
                <a:srgbClr val="D0E0E3"/>
              </a:solidFill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1776425" y="356375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BQ1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Foundations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6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37797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4" name="Google Shape;174;p31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 rotWithShape="1">
          <a:blip r:embed="rId3">
            <a:alphaModFix/>
          </a:blip>
          <a:srcRect b="0" l="2354" r="28383" t="0"/>
          <a:stretch/>
        </p:blipFill>
        <p:spPr>
          <a:xfrm>
            <a:off x="0" y="0"/>
            <a:ext cx="60963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>
            <p:ph type="title"/>
          </p:nvPr>
        </p:nvSpPr>
        <p:spPr>
          <a:xfrm>
            <a:off x="6281725" y="360675"/>
            <a:ext cx="2683200" cy="202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r>
              <a:rPr b="0" lang="en-GB" sz="4800">
                <a:solidFill>
                  <a:srgbClr val="45818E"/>
                </a:solidFill>
              </a:rPr>
              <a:t>	</a:t>
            </a:r>
            <a:endParaRPr b="0" sz="4800">
              <a:solidFill>
                <a:srgbClr val="45818E"/>
              </a:solidFill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281725" y="1794750"/>
            <a:ext cx="26832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>
                <a:solidFill>
                  <a:schemeClr val="dk2"/>
                </a:solidFill>
              </a:rPr>
              <a:t>Why do you think we value knowing ‘the </a:t>
            </a:r>
            <a:r>
              <a:rPr b="1" lang="en-GB" sz="3000">
                <a:solidFill>
                  <a:srgbClr val="CC4125"/>
                </a:solidFill>
              </a:rPr>
              <a:t>truth</a:t>
            </a:r>
            <a:r>
              <a:rPr lang="en-GB" sz="3000">
                <a:solidFill>
                  <a:schemeClr val="dk2"/>
                </a:solidFill>
              </a:rPr>
              <a:t>’ so highly? </a:t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0" l="24888" r="24893" t="0"/>
          <a:stretch/>
        </p:blipFill>
        <p:spPr>
          <a:xfrm>
            <a:off x="5442850" y="308100"/>
            <a:ext cx="3401999" cy="452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Pair, share</a:t>
            </a:r>
            <a:endParaRPr b="0" sz="48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291975" y="2009025"/>
            <a:ext cx="4813500" cy="24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 you figure out whether someone is telling the </a:t>
            </a:r>
            <a:r>
              <a:rPr b="1" lang="en-GB"/>
              <a:t>truth</a:t>
            </a:r>
            <a:r>
              <a:rPr lang="en-GB"/>
              <a:t>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List some of the different strategies you could use, trying to link them to different methods of acquiring knowledge (eg language, reason, evidence, etc.)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6318" l="0" r="0" t="4307"/>
          <a:stretch/>
        </p:blipFill>
        <p:spPr>
          <a:xfrm>
            <a:off x="3389000" y="0"/>
            <a:ext cx="57549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>
            <p:ph type="title"/>
          </p:nvPr>
        </p:nvSpPr>
        <p:spPr>
          <a:xfrm>
            <a:off x="193000" y="694100"/>
            <a:ext cx="2966400" cy="17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1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Analysis</a:t>
            </a:r>
            <a:r>
              <a:rPr b="0" lang="en-GB" sz="4800">
                <a:solidFill>
                  <a:srgbClr val="45818E"/>
                </a:solidFill>
              </a:rPr>
              <a:t>	</a:t>
            </a:r>
            <a:endParaRPr b="0" sz="4800">
              <a:solidFill>
                <a:srgbClr val="45818E"/>
              </a:solidFill>
            </a:endParaRPr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193000" y="1859825"/>
            <a:ext cx="3069000" cy="25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16161"/>
                </a:solidFill>
              </a:rPr>
              <a:t>For each of your </a:t>
            </a:r>
            <a:r>
              <a:rPr lang="en-GB" sz="1800">
                <a:solidFill>
                  <a:srgbClr val="616161"/>
                </a:solidFill>
              </a:rPr>
              <a:t>‘</a:t>
            </a:r>
            <a:r>
              <a:rPr b="1" lang="en-GB" sz="1800">
                <a:solidFill>
                  <a:srgbClr val="CC4125"/>
                </a:solidFill>
              </a:rPr>
              <a:t>truth</a:t>
            </a:r>
            <a:r>
              <a:rPr lang="en-GB" sz="1800">
                <a:solidFill>
                  <a:srgbClr val="616161"/>
                </a:solidFill>
              </a:rPr>
              <a:t> tests’, try to identify how they may be vulnerable to making mistakes about the world.</a:t>
            </a:r>
            <a:endParaRPr sz="1800">
              <a:solidFill>
                <a:srgbClr val="61616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rgbClr val="616161"/>
                </a:solidFill>
              </a:rPr>
              <a:t>Overall, which of your ‘</a:t>
            </a:r>
            <a:r>
              <a:rPr b="1" lang="en-GB" sz="1800">
                <a:solidFill>
                  <a:srgbClr val="CC4125"/>
                </a:solidFill>
              </a:rPr>
              <a:t>truth</a:t>
            </a:r>
            <a:r>
              <a:rPr lang="en-GB" sz="1800">
                <a:solidFill>
                  <a:srgbClr val="616161"/>
                </a:solidFill>
              </a:rPr>
              <a:t> tests’ do you think provides us with most </a:t>
            </a:r>
            <a:r>
              <a:rPr b="1" lang="en-GB" sz="1800">
                <a:solidFill>
                  <a:srgbClr val="CC4125"/>
                </a:solidFill>
              </a:rPr>
              <a:t>certainty</a:t>
            </a:r>
            <a:r>
              <a:rPr lang="en-GB" sz="1800">
                <a:solidFill>
                  <a:srgbClr val="616161"/>
                </a:solidFill>
              </a:rPr>
              <a:t>?</a:t>
            </a:r>
            <a:endParaRPr sz="1800">
              <a:solidFill>
                <a:srgbClr val="616161"/>
              </a:solidFill>
            </a:endParaRPr>
          </a:p>
        </p:txBody>
      </p:sp>
      <p:cxnSp>
        <p:nvCxnSpPr>
          <p:cNvPr id="134" name="Google Shape;134;p25"/>
          <p:cNvCxnSpPr/>
          <p:nvPr/>
        </p:nvCxnSpPr>
        <p:spPr>
          <a:xfrm>
            <a:off x="3389100" y="-2"/>
            <a:ext cx="300" cy="51435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 amt="60000"/>
          </a:blip>
          <a:srcRect b="0" l="48368" r="-3022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>
            <p:ph type="title"/>
          </p:nvPr>
        </p:nvSpPr>
        <p:spPr>
          <a:xfrm>
            <a:off x="189325" y="307825"/>
            <a:ext cx="30714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Ultra"/>
                <a:ea typeface="Ultra"/>
                <a:cs typeface="Ultra"/>
                <a:sym typeface="Ultra"/>
              </a:rPr>
              <a:t>Introducing the 4 ‘truth tests’</a:t>
            </a:r>
            <a:endParaRPr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Four of the most common ways of testing for </a:t>
            </a:r>
            <a:r>
              <a:rPr b="1" lang="en-GB" sz="2000"/>
              <a:t>truth</a:t>
            </a:r>
            <a:r>
              <a:rPr lang="en-GB" sz="2000"/>
              <a:t> are called: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</a:t>
            </a:r>
            <a:r>
              <a:rPr b="1" lang="en-GB" sz="2000"/>
              <a:t>COHERENCE</a:t>
            </a:r>
            <a:r>
              <a:rPr lang="en-GB" sz="2000"/>
              <a:t> truth test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</a:t>
            </a:r>
            <a:r>
              <a:rPr b="1" lang="en-GB" sz="2000"/>
              <a:t>CORRESPONDENCE</a:t>
            </a:r>
            <a:r>
              <a:rPr lang="en-GB" sz="2000"/>
              <a:t> truth test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</a:t>
            </a:r>
            <a:r>
              <a:rPr b="1" lang="en-GB" sz="2000"/>
              <a:t>CONSENSUS</a:t>
            </a:r>
            <a:r>
              <a:rPr lang="en-GB" sz="2000"/>
              <a:t> truth test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The </a:t>
            </a:r>
            <a:r>
              <a:rPr b="1" lang="en-GB" sz="2000"/>
              <a:t>PRAGMATIC</a:t>
            </a:r>
            <a:r>
              <a:rPr lang="en-GB" sz="2000"/>
              <a:t> truth test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/>
              <a:t>What are your initial hypotheses regarding how these </a:t>
            </a:r>
            <a:r>
              <a:rPr b="1" lang="en-GB" sz="2000"/>
              <a:t>truth</a:t>
            </a:r>
            <a:r>
              <a:rPr lang="en-GB" sz="2000"/>
              <a:t> tests work?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3">
            <a:alphaModFix amt="60000"/>
          </a:blip>
          <a:srcRect b="0" l="27402" r="27407" t="0"/>
          <a:stretch/>
        </p:blipFill>
        <p:spPr>
          <a:xfrm>
            <a:off x="0" y="0"/>
            <a:ext cx="3512598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136750" y="307825"/>
            <a:ext cx="32292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Ultra"/>
                <a:ea typeface="Ultra"/>
                <a:cs typeface="Ultra"/>
                <a:sym typeface="Ultra"/>
              </a:rPr>
              <a:t>Pair, research, exchange</a:t>
            </a:r>
            <a:endParaRPr sz="40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749400" y="364950"/>
            <a:ext cx="5208900" cy="42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Research the four ‘traditional’ </a:t>
            </a:r>
            <a:r>
              <a:rPr b="1" lang="en-GB" sz="2000">
                <a:solidFill>
                  <a:srgbClr val="CC4125"/>
                </a:solidFill>
              </a:rPr>
              <a:t>truth</a:t>
            </a:r>
            <a:r>
              <a:rPr lang="en-GB" sz="2000"/>
              <a:t> tests. For the pair of </a:t>
            </a:r>
            <a:r>
              <a:rPr b="1" lang="en-GB" sz="2000">
                <a:solidFill>
                  <a:srgbClr val="CC4125"/>
                </a:solidFill>
              </a:rPr>
              <a:t>truth</a:t>
            </a:r>
            <a:r>
              <a:rPr lang="en-GB" sz="2000"/>
              <a:t> tests you receive:</a:t>
            </a:r>
            <a:endParaRPr sz="2000"/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Explain how they work (with an example), plus positive and negative aspects of it.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GB" sz="2000"/>
              <a:t>Exchange your responses with another pair to find out how a third </a:t>
            </a:r>
            <a:r>
              <a:rPr b="1" lang="en-GB" sz="2000">
                <a:solidFill>
                  <a:srgbClr val="CC4125"/>
                </a:solidFill>
              </a:rPr>
              <a:t>truth</a:t>
            </a:r>
            <a:r>
              <a:rPr lang="en-GB" sz="2000"/>
              <a:t> test works. 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GB" sz="2000"/>
              <a:t>Then find a different pair to learn about a fourth </a:t>
            </a:r>
            <a:r>
              <a:rPr b="1" lang="en-GB" sz="2000">
                <a:solidFill>
                  <a:srgbClr val="CC4125"/>
                </a:solidFill>
              </a:rPr>
              <a:t>truth</a:t>
            </a:r>
            <a:r>
              <a:rPr lang="en-GB" sz="2000"/>
              <a:t> test.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/>
          <p:cNvPicPr preferRelativeResize="0"/>
          <p:nvPr/>
        </p:nvPicPr>
        <p:blipFill rotWithShape="1">
          <a:blip r:embed="rId3">
            <a:alphaModFix amt="60000"/>
          </a:blip>
          <a:srcRect b="0" l="27208" r="27208" t="0"/>
          <a:stretch/>
        </p:blipFill>
        <p:spPr>
          <a:xfrm>
            <a:off x="0" y="0"/>
            <a:ext cx="35126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 txBox="1"/>
          <p:nvPr>
            <p:ph type="title"/>
          </p:nvPr>
        </p:nvSpPr>
        <p:spPr>
          <a:xfrm>
            <a:off x="217850" y="307825"/>
            <a:ext cx="30618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400">
                <a:latin typeface="Ultra"/>
                <a:ea typeface="Ultra"/>
                <a:cs typeface="Ultra"/>
                <a:sym typeface="Ultra"/>
              </a:rPr>
              <a:t>Links to the TOK exhibition</a:t>
            </a:r>
            <a:endParaRPr b="0" sz="3400"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794550" y="364950"/>
            <a:ext cx="5067600" cy="44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/>
              <a:t>Related exhibition prompt</a:t>
            </a:r>
            <a:r>
              <a:rPr lang="en-GB" sz="1900"/>
              <a:t> </a:t>
            </a:r>
            <a:r>
              <a:rPr i="1" lang="en-GB" sz="1900"/>
              <a:t>What </a:t>
            </a:r>
            <a:r>
              <a:rPr i="1" lang="en-GB" sz="1900"/>
              <a:t>characterises</a:t>
            </a:r>
            <a:r>
              <a:rPr i="1" lang="en-GB" sz="1900"/>
              <a:t> a good justification for a claim (IAP-19)?</a:t>
            </a:r>
            <a:endParaRPr i="1" sz="1900"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Refer to the ideas from this lesson to answer this question.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For example, which of the truth tests rely on strong justifications? Which of them are based on weaker justifications? How have you made your judgement?</a:t>
            </a:r>
            <a:endParaRPr sz="1900"/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Char char="●"/>
            </a:pPr>
            <a:r>
              <a:rPr lang="en-GB" sz="1900"/>
              <a:t>Which objects could help to illustrate your answer?</a:t>
            </a:r>
            <a:endParaRPr b="1"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 b="23807" l="0" r="0" t="21726"/>
          <a:stretch/>
        </p:blipFill>
        <p:spPr>
          <a:xfrm>
            <a:off x="0" y="0"/>
            <a:ext cx="9144003" cy="312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1812325" y="3480475"/>
            <a:ext cx="7012200" cy="10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Which of the four </a:t>
            </a:r>
            <a:r>
              <a:rPr b="1" lang="en-GB" sz="2200"/>
              <a:t>truth</a:t>
            </a:r>
            <a:r>
              <a:rPr lang="en-GB" sz="2200"/>
              <a:t> tests do you like the best? Why?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200"/>
              <a:t>Which one seems to you to be the least helpful? Why?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68" name="Google Shape;168;p30"/>
          <p:cNvGraphicFramePr/>
          <p:nvPr/>
        </p:nvGraphicFramePr>
        <p:xfrm>
          <a:off x="2002350" y="161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{039A9FBE-1F50-48AB-8C75-31E050B782A5}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30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30350">
                <a:tc rowSpan="5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</a:tr>
              <a:tr h="4211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4358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Could be linked to IAP-1 (knowledge), IAP-8 (certainty), IAP-19 (justification)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BD1E6"/>
                    </a:solidFill>
                  </a:tcPr>
                </a:tc>
              </a:tr>
              <a:tr h="4756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/>
                </a:tc>
                <a:tc vMerge="1"/>
              </a:tr>
              <a:tr h="9792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