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Fugaz One"/>
      <p:regular r:id="rId21"/>
    </p:embeddedFont>
    <p:embeddedFont>
      <p:font typeface="Ultra"/>
      <p:regular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975C3B-8F24-4D2A-8FD8-D0D9953E9927}">
  <a:tblStyle styleId="{A0975C3B-8F24-4D2A-8FD8-D0D9953E992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Ultra-regular.fntdata"/><Relationship Id="rId10" Type="http://schemas.openxmlformats.org/officeDocument/2006/relationships/slide" Target="slides/slide5.xml"/><Relationship Id="rId21" Type="http://schemas.openxmlformats.org/officeDocument/2006/relationships/font" Target="fonts/FugazOn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wstatesman.com/culture/2021/02/how-should-we-relate-work-cancelled-artists" TargetMode="External"/><Relationship Id="rId3" Type="http://schemas.openxmlformats.org/officeDocument/2006/relationships/hyperlink" Target="https://newhumanist.org.uk/articles/5636/against-forgetting" TargetMode="External"/><Relationship Id="rId4" Type="http://schemas.openxmlformats.org/officeDocument/2006/relationships/hyperlink" Target="https://bigthink.com/videos/long-term-thinking" TargetMode="External"/><Relationship Id="rId5" Type="http://schemas.openxmlformats.org/officeDocument/2006/relationships/hyperlink" Target="https://aeon.co/videos/algorithms-are-opinions-not-truth-machines-and-demand-the-application-of-ethics" TargetMode="External"/><Relationship Id="rId6" Type="http://schemas.openxmlformats.org/officeDocument/2006/relationships/hyperlink" Target="https://theconversation.com/lab-grown-embryos-and-human-monkey-hybrids-medical-marvels-or-ethical-missteps-15784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MmnO5QxYa_Z_59UkJ4Ul04sMGtBv8MnnowvvFBv0CUQ/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MmnO5QxYa_Z_59UkJ4Ul04sMGtBv8MnnowvvFBv0CUQ/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33f2a52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33f2a52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d1e4ba2c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d1e4ba2c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Use this slide to access the ‘Exploration Points’ notes for BQ2,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317500" lvl="0" marL="457200" rtl="0" algn="l">
              <a:lnSpc>
                <a:spcPct val="115000"/>
              </a:lnSpc>
              <a:spcBef>
                <a:spcPts val="1000"/>
              </a:spcBef>
              <a:spcAft>
                <a:spcPts val="1000"/>
              </a:spcAft>
              <a:buClr>
                <a:schemeClr val="dk1"/>
              </a:buClr>
              <a:buSzPts val="14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a886a841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a886a841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ecf8114f2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ecf8114f2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idea here is the level of </a:t>
            </a:r>
            <a:r>
              <a:rPr b="1" lang="en-GB">
                <a:solidFill>
                  <a:srgbClr val="CC4125"/>
                </a:solidFill>
                <a:latin typeface="Proxima Nova"/>
                <a:ea typeface="Proxima Nova"/>
                <a:cs typeface="Proxima Nova"/>
                <a:sym typeface="Proxima Nova"/>
              </a:rPr>
              <a:t>objectiveness</a:t>
            </a:r>
            <a:r>
              <a:rPr lang="en-GB">
                <a:latin typeface="Proxima Nova"/>
                <a:ea typeface="Proxima Nova"/>
                <a:cs typeface="Proxima Nova"/>
                <a:sym typeface="Proxima Nova"/>
              </a:rPr>
              <a:t> (and subjectiveness).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But think in terms of the 6BQs - their relationship with language, expert knowers, how they change over time, etc., etc.</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ecf8114f2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ecf8114f2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It may be necessary to supply a simple definition of ‘ethics’: “the study of morality”.</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ecf8114f2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ecf8114f2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latin typeface="Proxima Nova"/>
                <a:ea typeface="Proxima Nova"/>
                <a:cs typeface="Proxima Nova"/>
                <a:sym typeface="Proxima Nova"/>
              </a:rPr>
              <a:t>Links and guidance (students will need a lot of help to identify these ideas, although they’ll probably find a lot more). This is a chance to explain some of the characteristics of ideal RLSs: original, recent, significant, etc. Students should also draw on their own experiences.</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u="sng">
                <a:solidFill>
                  <a:schemeClr val="hlink"/>
                </a:solidFill>
                <a:latin typeface="Proxima Nova"/>
                <a:ea typeface="Proxima Nova"/>
                <a:cs typeface="Proxima Nova"/>
                <a:sym typeface="Proxima Nova"/>
                <a:hlinkClick r:id="rId2"/>
              </a:rPr>
              <a:t>The arts</a:t>
            </a:r>
            <a:r>
              <a:rPr lang="en-GB">
                <a:latin typeface="Proxima Nova"/>
                <a:ea typeface="Proxima Nova"/>
                <a:cs typeface="Proxima Nova"/>
                <a:sym typeface="Proxima Nova"/>
              </a:rPr>
              <a:t> - This RLS shows how there is often a difficult relationship between the moral position of the artist, and the work that they produce. It poses questions such as how should we view the art of people who have questionable moral stances, and should we ‘cancel’ it?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u="sng">
                <a:solidFill>
                  <a:schemeClr val="hlink"/>
                </a:solidFill>
                <a:latin typeface="Proxima Nova"/>
                <a:ea typeface="Proxima Nova"/>
                <a:cs typeface="Proxima Nova"/>
                <a:sym typeface="Proxima Nova"/>
                <a:hlinkClick r:id="rId3"/>
              </a:rPr>
              <a:t>History</a:t>
            </a:r>
            <a:r>
              <a:rPr lang="en-GB">
                <a:latin typeface="Proxima Nova"/>
                <a:ea typeface="Proxima Nova"/>
                <a:cs typeface="Proxima Nova"/>
                <a:sym typeface="Proxima Nova"/>
              </a:rPr>
              <a:t> - This RLS shows the importance of remembering events from the past in order to be more aware of moral </a:t>
            </a:r>
            <a:r>
              <a:rPr lang="en-GB">
                <a:latin typeface="Proxima Nova"/>
                <a:ea typeface="Proxima Nova"/>
                <a:cs typeface="Proxima Nova"/>
                <a:sym typeface="Proxima Nova"/>
              </a:rPr>
              <a:t>transgressions</a:t>
            </a:r>
            <a:r>
              <a:rPr lang="en-GB">
                <a:latin typeface="Proxima Nova"/>
                <a:ea typeface="Proxima Nova"/>
                <a:cs typeface="Proxima Nova"/>
                <a:sym typeface="Proxima Nova"/>
              </a:rPr>
              <a:t> in the present. Do we all have a responsibility to know about the past? How does this help us become more morally-aware knowers?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u="sng">
                <a:solidFill>
                  <a:schemeClr val="hlink"/>
                </a:solidFill>
                <a:latin typeface="Proxima Nova"/>
                <a:ea typeface="Proxima Nova"/>
                <a:cs typeface="Proxima Nova"/>
                <a:sym typeface="Proxima Nova"/>
                <a:hlinkClick r:id="rId4"/>
              </a:rPr>
              <a:t>The human sciences</a:t>
            </a:r>
            <a:r>
              <a:rPr lang="en-GB">
                <a:latin typeface="Proxima Nova"/>
                <a:ea typeface="Proxima Nova"/>
                <a:cs typeface="Proxima Nova"/>
                <a:sym typeface="Proxima Nova"/>
              </a:rPr>
              <a:t> - This RLS shows us that we need to become ‘long-term thinkers’ in order to safeguard civilization, and also understand the key issues going on in the human and natural world (specifically, climate change). Do we have a moral </a:t>
            </a:r>
            <a:r>
              <a:rPr lang="en-GB">
                <a:latin typeface="Proxima Nova"/>
                <a:ea typeface="Proxima Nova"/>
                <a:cs typeface="Proxima Nova"/>
                <a:sym typeface="Proxima Nova"/>
              </a:rPr>
              <a:t>obligation</a:t>
            </a:r>
            <a:r>
              <a:rPr lang="en-GB">
                <a:latin typeface="Proxima Nova"/>
                <a:ea typeface="Proxima Nova"/>
                <a:cs typeface="Proxima Nova"/>
                <a:sym typeface="Proxima Nova"/>
              </a:rPr>
              <a:t> to think in this way?</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u="sng">
                <a:solidFill>
                  <a:schemeClr val="hlink"/>
                </a:solidFill>
                <a:latin typeface="Proxima Nova"/>
                <a:ea typeface="Proxima Nova"/>
                <a:cs typeface="Proxima Nova"/>
                <a:sym typeface="Proxima Nova"/>
                <a:hlinkClick r:id="rId5"/>
              </a:rPr>
              <a:t>Mathematics</a:t>
            </a:r>
            <a:r>
              <a:rPr lang="en-GB">
                <a:latin typeface="Proxima Nova"/>
                <a:ea typeface="Proxima Nova"/>
                <a:cs typeface="Proxima Nova"/>
                <a:sym typeface="Proxima Nova"/>
              </a:rPr>
              <a:t> - This RLS shows that mathematical knowledge (algorithms) does </a:t>
            </a:r>
            <a:r>
              <a:rPr i="1" lang="en-GB">
                <a:latin typeface="Proxima Nova"/>
                <a:ea typeface="Proxima Nova"/>
                <a:cs typeface="Proxima Nova"/>
                <a:sym typeface="Proxima Nova"/>
              </a:rPr>
              <a:t>not</a:t>
            </a:r>
            <a:r>
              <a:rPr lang="en-GB">
                <a:latin typeface="Proxima Nova"/>
                <a:ea typeface="Proxima Nova"/>
                <a:cs typeface="Proxima Nova"/>
                <a:sym typeface="Proxima Nova"/>
              </a:rPr>
              <a:t> provide us with an absolutely objective foundation point for making ethical decisions - because humans are behind their development.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u="sng">
                <a:solidFill>
                  <a:schemeClr val="hlink"/>
                </a:solidFill>
                <a:latin typeface="Proxima Nova"/>
                <a:ea typeface="Proxima Nova"/>
                <a:cs typeface="Proxima Nova"/>
                <a:sym typeface="Proxima Nova"/>
                <a:hlinkClick r:id="rId6"/>
              </a:rPr>
              <a:t>The natural sciences</a:t>
            </a:r>
            <a:r>
              <a:rPr lang="en-GB">
                <a:latin typeface="Proxima Nova"/>
                <a:ea typeface="Proxima Nova"/>
                <a:cs typeface="Proxima Nova"/>
                <a:sym typeface="Proxima Nova"/>
              </a:rPr>
              <a:t> - This RLS shows us there are many ethically controversial issues in the natural sciences, such as lab-grown embryos. This leads us onto questions such as whether there should be limitations on the production of knowledge in science.</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ecf8114f2_0_1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ecf8114f2_0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33f2a5232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33f2a5232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Note that the IB recommends using the core and/or optional themes as the context of the exhibition commentary, whereas this lesson deals more with areas of knowledge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a886a841c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a886a841c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Exit task option 1</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Post-its stuck to displays</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BQ2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211f2aa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211f2aa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Exit task option 2</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Outline to students the structure of a TOK essay introduction: ‘hook’, explanation, outline of scope</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BQ2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4">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56" name="Google Shape;56;p13"/>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25">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61" name="Google Shape;61;p14"/>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26">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p15"/>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67" name="Google Shape;67;p15"/>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27">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71" name="Google Shape;71;p16"/>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8">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rgbClr val="000000"/>
                </a:solidFill>
              </a:defRPr>
            </a:lvl1pPr>
            <a:lvl2pPr lvl="1" algn="l">
              <a:lnSpc>
                <a:spcPct val="100000"/>
              </a:lnSpc>
              <a:spcBef>
                <a:spcPts val="0"/>
              </a:spcBef>
              <a:spcAft>
                <a:spcPts val="0"/>
              </a:spcAft>
              <a:buClr>
                <a:schemeClr val="dk1"/>
              </a:buClr>
              <a:buSzPts val="3000"/>
              <a:buNone/>
              <a:defRPr sz="3000">
                <a:solidFill>
                  <a:srgbClr val="000000"/>
                </a:solidFill>
              </a:defRPr>
            </a:lvl2pPr>
            <a:lvl3pPr lvl="2" algn="l">
              <a:lnSpc>
                <a:spcPct val="100000"/>
              </a:lnSpc>
              <a:spcBef>
                <a:spcPts val="0"/>
              </a:spcBef>
              <a:spcAft>
                <a:spcPts val="0"/>
              </a:spcAft>
              <a:buClr>
                <a:schemeClr val="dk1"/>
              </a:buClr>
              <a:buSzPts val="3000"/>
              <a:buNone/>
              <a:defRPr sz="3000">
                <a:solidFill>
                  <a:srgbClr val="000000"/>
                </a:solidFill>
              </a:defRPr>
            </a:lvl3pPr>
            <a:lvl4pPr lvl="3" algn="l">
              <a:lnSpc>
                <a:spcPct val="100000"/>
              </a:lnSpc>
              <a:spcBef>
                <a:spcPts val="0"/>
              </a:spcBef>
              <a:spcAft>
                <a:spcPts val="0"/>
              </a:spcAft>
              <a:buClr>
                <a:schemeClr val="dk1"/>
              </a:buClr>
              <a:buSzPts val="3000"/>
              <a:buNone/>
              <a:defRPr sz="3000">
                <a:solidFill>
                  <a:srgbClr val="000000"/>
                </a:solidFill>
              </a:defRPr>
            </a:lvl4pPr>
            <a:lvl5pPr lvl="4" algn="l">
              <a:lnSpc>
                <a:spcPct val="100000"/>
              </a:lnSpc>
              <a:spcBef>
                <a:spcPts val="0"/>
              </a:spcBef>
              <a:spcAft>
                <a:spcPts val="0"/>
              </a:spcAft>
              <a:buClr>
                <a:schemeClr val="dk1"/>
              </a:buClr>
              <a:buSzPts val="3000"/>
              <a:buNone/>
              <a:defRPr sz="3000">
                <a:solidFill>
                  <a:srgbClr val="000000"/>
                </a:solidFill>
              </a:defRPr>
            </a:lvl5pPr>
            <a:lvl6pPr lvl="5" algn="l">
              <a:lnSpc>
                <a:spcPct val="100000"/>
              </a:lnSpc>
              <a:spcBef>
                <a:spcPts val="0"/>
              </a:spcBef>
              <a:spcAft>
                <a:spcPts val="0"/>
              </a:spcAft>
              <a:buClr>
                <a:schemeClr val="dk1"/>
              </a:buClr>
              <a:buSzPts val="3000"/>
              <a:buNone/>
              <a:defRPr sz="3000">
                <a:solidFill>
                  <a:srgbClr val="000000"/>
                </a:solidFill>
              </a:defRPr>
            </a:lvl6pPr>
            <a:lvl7pPr lvl="6" algn="l">
              <a:lnSpc>
                <a:spcPct val="100000"/>
              </a:lnSpc>
              <a:spcBef>
                <a:spcPts val="0"/>
              </a:spcBef>
              <a:spcAft>
                <a:spcPts val="0"/>
              </a:spcAft>
              <a:buClr>
                <a:schemeClr val="dk1"/>
              </a:buClr>
              <a:buSzPts val="3000"/>
              <a:buNone/>
              <a:defRPr sz="3000">
                <a:solidFill>
                  <a:srgbClr val="000000"/>
                </a:solidFill>
              </a:defRPr>
            </a:lvl7pPr>
            <a:lvl8pPr lvl="7" algn="l">
              <a:lnSpc>
                <a:spcPct val="100000"/>
              </a:lnSpc>
              <a:spcBef>
                <a:spcPts val="0"/>
              </a:spcBef>
              <a:spcAft>
                <a:spcPts val="0"/>
              </a:spcAft>
              <a:buClr>
                <a:schemeClr val="dk1"/>
              </a:buClr>
              <a:buSzPts val="3000"/>
              <a:buNone/>
              <a:defRPr sz="3000">
                <a:solidFill>
                  <a:srgbClr val="000000"/>
                </a:solidFill>
              </a:defRPr>
            </a:lvl8pPr>
            <a:lvl9pPr lvl="8" algn="l">
              <a:lnSpc>
                <a:spcPct val="100000"/>
              </a:lnSpc>
              <a:spcBef>
                <a:spcPts val="0"/>
              </a:spcBef>
              <a:spcAft>
                <a:spcPts val="0"/>
              </a:spcAft>
              <a:buClr>
                <a:schemeClr val="dk1"/>
              </a:buClr>
              <a:buSzPts val="3000"/>
              <a:buNone/>
              <a:defRPr sz="3000">
                <a:solidFill>
                  <a:srgbClr val="000000"/>
                </a:solidFill>
              </a:defRPr>
            </a:lvl9pPr>
          </a:lstStyle>
          <a:p/>
        </p:txBody>
      </p:sp>
      <p:sp>
        <p:nvSpPr>
          <p:cNvPr id="76" name="Google Shape;76;p17"/>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7" name="Google Shape;77;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29">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82" name="Google Shape;82;p18"/>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87" name="Google Shape;87;p19"/>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8" name="Google Shape;88;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89" name="Shape 89"/>
        <p:cNvGrpSpPr/>
        <p:nvPr/>
      </p:nvGrpSpPr>
      <p:grpSpPr>
        <a:xfrm>
          <a:off x="0" y="0"/>
          <a:ext cx="0" cy="0"/>
          <a:chOff x="0" y="0"/>
          <a:chExt cx="0" cy="0"/>
        </a:xfrm>
      </p:grpSpPr>
      <p:sp>
        <p:nvSpPr>
          <p:cNvPr id="90" name="Google Shape;90;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0"/>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93" name="Google Shape;93;p20"/>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4" name="Google Shape;94;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25">
    <p:bg>
      <p:bgPr>
        <a:solidFill>
          <a:srgbClr val="FFFFFF"/>
        </a:solidFill>
      </p:bgPr>
    </p:bg>
    <p:spTree>
      <p:nvGrpSpPr>
        <p:cNvPr id="95" name="Shape 95"/>
        <p:cNvGrpSpPr/>
        <p:nvPr/>
      </p:nvGrpSpPr>
      <p:grpSpPr>
        <a:xfrm>
          <a:off x="0" y="0"/>
          <a:ext cx="0" cy="0"/>
          <a:chOff x="0" y="0"/>
          <a:chExt cx="0" cy="0"/>
        </a:xfrm>
      </p:grpSpPr>
      <p:sp>
        <p:nvSpPr>
          <p:cNvPr id="96" name="Google Shape;96;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99" name="Google Shape;99;p21"/>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0" name="Google Shape;100;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5.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2"/>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6" name="Google Shape;106;p22"/>
          <p:cNvSpPr txBox="1"/>
          <p:nvPr>
            <p:ph type="ctrTitle"/>
          </p:nvPr>
        </p:nvSpPr>
        <p:spPr>
          <a:xfrm>
            <a:off x="952075" y="1631100"/>
            <a:ext cx="7268100" cy="185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7200">
                <a:latin typeface="Fugaz One"/>
                <a:ea typeface="Fugaz One"/>
                <a:cs typeface="Fugaz One"/>
                <a:sym typeface="Fugaz One"/>
              </a:rPr>
              <a:t>INTRODUCTION TO BQ2</a:t>
            </a:r>
            <a:endParaRPr sz="7200">
              <a:latin typeface="Fugaz One"/>
              <a:ea typeface="Fugaz One"/>
              <a:cs typeface="Fugaz One"/>
              <a:sym typeface="Fugaz One"/>
            </a:endParaRPr>
          </a:p>
        </p:txBody>
      </p:sp>
      <p:sp>
        <p:nvSpPr>
          <p:cNvPr id="107" name="Google Shape;107;p22"/>
          <p:cNvSpPr txBox="1"/>
          <p:nvPr>
            <p:ph idx="1" type="subTitle"/>
          </p:nvPr>
        </p:nvSpPr>
        <p:spPr>
          <a:xfrm>
            <a:off x="952075" y="3982450"/>
            <a:ext cx="7268100" cy="7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500">
                <a:solidFill>
                  <a:srgbClr val="D0E0E3"/>
                </a:solidFill>
              </a:rPr>
              <a:t>I can compare and contrast BQ2 within the context of different areas of knowledge</a:t>
            </a:r>
            <a:endParaRPr i="1" sz="2500"/>
          </a:p>
          <a:p>
            <a:pPr indent="0" lvl="0" marL="0" rtl="0" algn="ctr">
              <a:spcBef>
                <a:spcPts val="0"/>
              </a:spcBef>
              <a:spcAft>
                <a:spcPts val="0"/>
              </a:spcAft>
              <a:buNone/>
            </a:pPr>
            <a:r>
              <a:t/>
            </a:r>
            <a:endParaRPr sz="2400"/>
          </a:p>
        </p:txBody>
      </p:sp>
      <p:sp>
        <p:nvSpPr>
          <p:cNvPr id="108" name="Google Shape;108;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BQ2</a:t>
            </a:r>
            <a:r>
              <a:rPr lang="en-GB" sz="3000">
                <a:solidFill>
                  <a:srgbClr val="D0E0E3"/>
                </a:solidFill>
                <a:latin typeface="Proxima Nova"/>
                <a:ea typeface="Proxima Nova"/>
                <a:cs typeface="Proxima Nova"/>
                <a:sym typeface="Proxima Nova"/>
              </a:rPr>
              <a:t> </a:t>
            </a:r>
            <a:r>
              <a:rPr lang="en-GB" sz="3000">
                <a:solidFill>
                  <a:srgbClr val="D0E0E3"/>
                </a:solidFill>
                <a:latin typeface="Proxima Nova"/>
                <a:ea typeface="Proxima Nova"/>
                <a:cs typeface="Proxima Nova"/>
                <a:sym typeface="Proxima Nova"/>
              </a:rPr>
              <a:t>Values</a:t>
            </a:r>
            <a:r>
              <a:rPr lang="en-GB" sz="3000">
                <a:solidFill>
                  <a:srgbClr val="D0E0E3"/>
                </a:solidFill>
                <a:latin typeface="Proxima Nova"/>
                <a:ea typeface="Proxima Nova"/>
                <a:cs typeface="Proxima Nova"/>
                <a:sym typeface="Proxima Nova"/>
              </a:rPr>
              <a:t> </a:t>
            </a:r>
            <a:r>
              <a:rPr b="1" i="1" lang="en-GB" sz="3000">
                <a:solidFill>
                  <a:srgbClr val="D0E0E3"/>
                </a:solidFill>
                <a:latin typeface="Proxima Nova"/>
                <a:ea typeface="Proxima Nova"/>
                <a:cs typeface="Proxima Nova"/>
                <a:sym typeface="Proxima Nova"/>
              </a:rPr>
              <a:t>Lesson 1</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9" name="Google Shape;109;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70" name="Google Shape;170;p31"/>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 </a:t>
            </a:r>
            <a:r>
              <a:rPr b="1" i="1" lang="en-GB" sz="1400">
                <a:highlight>
                  <a:srgbClr val="FBD1E6"/>
                </a:highlight>
              </a:rPr>
              <a:t>specific IA prompt</a:t>
            </a:r>
            <a:endParaRPr i="1" sz="1400"/>
          </a:p>
        </p:txBody>
      </p:sp>
      <p:graphicFrame>
        <p:nvGraphicFramePr>
          <p:cNvPr id="171" name="Google Shape;171;p31"/>
          <p:cNvGraphicFramePr/>
          <p:nvPr/>
        </p:nvGraphicFramePr>
        <p:xfrm>
          <a:off x="2002350" y="1768900"/>
          <a:ext cx="3000000" cy="3000000"/>
        </p:xfrm>
        <a:graphic>
          <a:graphicData uri="http://schemas.openxmlformats.org/drawingml/2006/table">
            <a:tbl>
              <a:tblPr>
                <a:noFill/>
                <a:tableStyleId>{A0975C3B-8F24-4D2A-8FD8-D0D9953E9927}</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200">
                          <a:solidFill>
                            <a:schemeClr val="dk2"/>
                          </a:solidFill>
                          <a:latin typeface="Proxima Nova"/>
                          <a:ea typeface="Proxima Nova"/>
                          <a:cs typeface="Proxima Nova"/>
                          <a:sym typeface="Proxima Nova"/>
                        </a:rPr>
                        <a:t>Could be linked to IAP-17 (seek), IAP-20 (experience), IAP-26 (interactions)</a:t>
                      </a:r>
                      <a:endParaRPr i="1"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77" name="Google Shape;177;p32"/>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8" name="Google Shape;178;p32"/>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9" name="Google Shape;179;p32"/>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80" name="Google Shape;180;p32"/>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3"/>
          <p:cNvPicPr preferRelativeResize="0"/>
          <p:nvPr/>
        </p:nvPicPr>
        <p:blipFill rotWithShape="1">
          <a:blip r:embed="rId3">
            <a:alphaModFix/>
          </a:blip>
          <a:srcRect b="7791" l="0" r="0" t="7799"/>
          <a:stretch/>
        </p:blipFill>
        <p:spPr>
          <a:xfrm>
            <a:off x="1" y="0"/>
            <a:ext cx="9144000" cy="5143500"/>
          </a:xfrm>
          <a:prstGeom prst="rect">
            <a:avLst/>
          </a:prstGeom>
          <a:noFill/>
          <a:ln>
            <a:noFill/>
          </a:ln>
        </p:spPr>
      </p:pic>
      <p:sp>
        <p:nvSpPr>
          <p:cNvPr id="115" name="Google Shape;115;p23"/>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3"/>
          <p:cNvSpPr txBox="1"/>
          <p:nvPr>
            <p:ph type="title"/>
          </p:nvPr>
        </p:nvSpPr>
        <p:spPr>
          <a:xfrm>
            <a:off x="329350" y="1108375"/>
            <a:ext cx="3997500" cy="102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4800">
                <a:solidFill>
                  <a:srgbClr val="134F5C"/>
                </a:solidFill>
                <a:latin typeface="Ultra"/>
                <a:ea typeface="Ultra"/>
                <a:cs typeface="Ultra"/>
                <a:sym typeface="Ultra"/>
              </a:rPr>
              <a:t>Starter</a:t>
            </a:r>
            <a:endParaRPr b="0" sz="4800">
              <a:solidFill>
                <a:srgbClr val="134F5C"/>
              </a:solidFill>
              <a:latin typeface="Ultra"/>
              <a:ea typeface="Ultra"/>
              <a:cs typeface="Ultra"/>
              <a:sym typeface="Ultra"/>
            </a:endParaRPr>
          </a:p>
        </p:txBody>
      </p:sp>
      <p:sp>
        <p:nvSpPr>
          <p:cNvPr id="117" name="Google Shape;117;p23"/>
          <p:cNvSpPr txBox="1"/>
          <p:nvPr>
            <p:ph idx="1" type="body"/>
          </p:nvPr>
        </p:nvSpPr>
        <p:spPr>
          <a:xfrm>
            <a:off x="188825" y="2195100"/>
            <a:ext cx="4242000" cy="18351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GB" sz="2200"/>
              <a:t>What did we say the ‘areas of knowledge’ (AOKs) were?</a:t>
            </a:r>
            <a:endParaRPr sz="2200"/>
          </a:p>
          <a:p>
            <a:pPr indent="-368300" lvl="0" marL="457200" rtl="0" algn="l">
              <a:spcBef>
                <a:spcPts val="0"/>
              </a:spcBef>
              <a:spcAft>
                <a:spcPts val="0"/>
              </a:spcAft>
              <a:buSzPts val="2200"/>
              <a:buChar char="●"/>
            </a:pPr>
            <a:r>
              <a:rPr lang="en-GB" sz="2200"/>
              <a:t>How many </a:t>
            </a:r>
            <a:r>
              <a:rPr lang="en-GB" sz="2200"/>
              <a:t>of the areas of knowledge </a:t>
            </a:r>
            <a:r>
              <a:rPr lang="en-GB" sz="2200"/>
              <a:t>can you list?</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291875" y="406900"/>
            <a:ext cx="3741000" cy="166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800">
                <a:solidFill>
                  <a:srgbClr val="45818E"/>
                </a:solidFill>
                <a:latin typeface="Ultra"/>
                <a:ea typeface="Ultra"/>
                <a:cs typeface="Ultra"/>
                <a:sym typeface="Ultra"/>
              </a:rPr>
              <a:t>The </a:t>
            </a:r>
            <a:r>
              <a:rPr lang="en-GB" sz="4800">
                <a:solidFill>
                  <a:srgbClr val="45818E"/>
                </a:solidFill>
                <a:latin typeface="Ultra"/>
                <a:ea typeface="Ultra"/>
                <a:cs typeface="Ultra"/>
                <a:sym typeface="Ultra"/>
              </a:rPr>
              <a:t>five AOKs</a:t>
            </a:r>
            <a:endParaRPr sz="4800">
              <a:solidFill>
                <a:srgbClr val="45818E"/>
              </a:solidFill>
              <a:latin typeface="Ultra"/>
              <a:ea typeface="Ultra"/>
              <a:cs typeface="Ultra"/>
              <a:sym typeface="Ultra"/>
            </a:endParaRPr>
          </a:p>
        </p:txBody>
      </p:sp>
      <p:sp>
        <p:nvSpPr>
          <p:cNvPr id="123" name="Google Shape;123;p24"/>
          <p:cNvSpPr txBox="1"/>
          <p:nvPr>
            <p:ph idx="1" type="body"/>
          </p:nvPr>
        </p:nvSpPr>
        <p:spPr>
          <a:xfrm>
            <a:off x="291975" y="2242425"/>
            <a:ext cx="3741000" cy="218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200"/>
              <a:t>What initial differences do you see between the areas of knowledge, in terms of the </a:t>
            </a:r>
            <a:r>
              <a:rPr b="1" lang="en-GB" sz="2200"/>
              <a:t>type</a:t>
            </a:r>
            <a:r>
              <a:rPr lang="en-GB" sz="2200"/>
              <a:t> of knowledge they deal with, and how it is </a:t>
            </a:r>
            <a:r>
              <a:rPr b="1" lang="en-GB" sz="2200"/>
              <a:t>produced</a:t>
            </a:r>
            <a:r>
              <a:rPr lang="en-GB" sz="2200"/>
              <a:t>?</a:t>
            </a:r>
            <a:endParaRPr sz="2200"/>
          </a:p>
        </p:txBody>
      </p:sp>
      <p:pic>
        <p:nvPicPr>
          <p:cNvPr id="124" name="Google Shape;124;p24"/>
          <p:cNvPicPr preferRelativeResize="0"/>
          <p:nvPr/>
        </p:nvPicPr>
        <p:blipFill rotWithShape="1">
          <a:blip r:embed="rId3">
            <a:alphaModFix/>
          </a:blip>
          <a:srcRect b="8141" l="17341" r="11877" t="3166"/>
          <a:stretch/>
        </p:blipFill>
        <p:spPr>
          <a:xfrm>
            <a:off x="4185550" y="290838"/>
            <a:ext cx="4806051" cy="4561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b="0" l="24918" r="24923" t="0"/>
          <a:stretch/>
        </p:blipFill>
        <p:spPr>
          <a:xfrm>
            <a:off x="5442850" y="308100"/>
            <a:ext cx="3402000" cy="4521699"/>
          </a:xfrm>
          <a:prstGeom prst="rect">
            <a:avLst/>
          </a:prstGeom>
          <a:noFill/>
          <a:ln>
            <a:noFill/>
          </a:ln>
        </p:spPr>
      </p:pic>
      <p:sp>
        <p:nvSpPr>
          <p:cNvPr id="130" name="Google Shape;130;p25"/>
          <p:cNvSpPr txBox="1"/>
          <p:nvPr>
            <p:ph type="title"/>
          </p:nvPr>
        </p:nvSpPr>
        <p:spPr>
          <a:xfrm>
            <a:off x="291875" y="308100"/>
            <a:ext cx="4813500" cy="133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3600">
                <a:solidFill>
                  <a:srgbClr val="45818E"/>
                </a:solidFill>
              </a:rPr>
              <a:t>Linking the BQ to the AOKs</a:t>
            </a:r>
            <a:endParaRPr sz="3600">
              <a:solidFill>
                <a:srgbClr val="45818E"/>
              </a:solidFill>
            </a:endParaRPr>
          </a:p>
        </p:txBody>
      </p:sp>
      <p:sp>
        <p:nvSpPr>
          <p:cNvPr id="131" name="Google Shape;131;p25"/>
          <p:cNvSpPr txBox="1"/>
          <p:nvPr>
            <p:ph idx="1" type="body"/>
          </p:nvPr>
        </p:nvSpPr>
        <p:spPr>
          <a:xfrm>
            <a:off x="291975" y="1707325"/>
            <a:ext cx="4813500" cy="31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BQ2 asks: </a:t>
            </a:r>
            <a:r>
              <a:rPr b="1" lang="en-GB"/>
              <a:t>How does our knowledge about the world inform the way we construct our </a:t>
            </a:r>
            <a:r>
              <a:rPr b="1" lang="en-GB">
                <a:solidFill>
                  <a:srgbClr val="CC4125"/>
                </a:solidFill>
              </a:rPr>
              <a:t>values</a:t>
            </a:r>
            <a:r>
              <a:rPr b="1" lang="en-GB"/>
              <a:t>?</a:t>
            </a:r>
            <a:endParaRPr b="1"/>
          </a:p>
          <a:p>
            <a:pPr indent="0" lvl="0" marL="0" rtl="0" algn="l">
              <a:spcBef>
                <a:spcPts val="1600"/>
              </a:spcBef>
              <a:spcAft>
                <a:spcPts val="0"/>
              </a:spcAft>
              <a:buNone/>
            </a:pPr>
            <a:r>
              <a:rPr lang="en-GB"/>
              <a:t>Select an AOK. With a partner, discuss:</a:t>
            </a:r>
            <a:endParaRPr/>
          </a:p>
          <a:p>
            <a:pPr indent="-330200" lvl="0" marL="457200" rtl="0" algn="l">
              <a:spcBef>
                <a:spcPts val="1600"/>
              </a:spcBef>
              <a:spcAft>
                <a:spcPts val="0"/>
              </a:spcAft>
              <a:buSzPts val="1600"/>
              <a:buAutoNum type="alphaLcParenR"/>
            </a:pPr>
            <a:r>
              <a:rPr lang="en-GB"/>
              <a:t>How might ethical considerations affect the way knowledge is produced in this AOK?</a:t>
            </a:r>
            <a:endParaRPr/>
          </a:p>
          <a:p>
            <a:pPr indent="-330200" lvl="0" marL="457200" rtl="0" algn="l">
              <a:spcBef>
                <a:spcPts val="0"/>
              </a:spcBef>
              <a:spcAft>
                <a:spcPts val="0"/>
              </a:spcAft>
              <a:buSzPts val="1600"/>
              <a:buAutoNum type="alphaLcParenR"/>
            </a:pPr>
            <a:r>
              <a:rPr lang="en-GB"/>
              <a:t>How could</a:t>
            </a:r>
            <a:r>
              <a:rPr lang="en-GB"/>
              <a:t> this AOK help us to understand ethics and morality?</a:t>
            </a:r>
            <a:endParaRPr/>
          </a:p>
          <a:p>
            <a:pPr indent="0" lvl="0" marL="0" rtl="0" algn="l">
              <a:spcBef>
                <a:spcPts val="1600"/>
              </a:spcBef>
              <a:spcAft>
                <a:spcPts val="1600"/>
              </a:spcAft>
              <a:buNone/>
            </a:pPr>
            <a:r>
              <a:rPr lang="en-GB"/>
              <a:t>Present your ideas on an A3 sheet of paper. Make them as visual as possible (use limited text)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6"/>
          <p:cNvPicPr preferRelativeResize="0"/>
          <p:nvPr/>
        </p:nvPicPr>
        <p:blipFill rotWithShape="1">
          <a:blip r:embed="rId3">
            <a:alphaModFix amt="60000"/>
          </a:blip>
          <a:srcRect b="0" l="27235" r="27235" t="0"/>
          <a:stretch/>
        </p:blipFill>
        <p:spPr>
          <a:xfrm>
            <a:off x="0" y="0"/>
            <a:ext cx="3512602" cy="5143498"/>
          </a:xfrm>
          <a:prstGeom prst="rect">
            <a:avLst/>
          </a:prstGeom>
          <a:noFill/>
          <a:ln>
            <a:noFill/>
          </a:ln>
        </p:spPr>
      </p:pic>
      <p:sp>
        <p:nvSpPr>
          <p:cNvPr id="137" name="Google Shape;137;p26"/>
          <p:cNvSpPr txBox="1"/>
          <p:nvPr>
            <p:ph type="title"/>
          </p:nvPr>
        </p:nvSpPr>
        <p:spPr>
          <a:xfrm>
            <a:off x="225400" y="307825"/>
            <a:ext cx="3136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200">
                <a:latin typeface="Ultra"/>
                <a:ea typeface="Ultra"/>
                <a:cs typeface="Ultra"/>
                <a:sym typeface="Ultra"/>
              </a:rPr>
              <a:t>Real- world contexts</a:t>
            </a:r>
            <a:endParaRPr sz="4200">
              <a:latin typeface="Ultra"/>
              <a:ea typeface="Ultra"/>
              <a:cs typeface="Ultra"/>
              <a:sym typeface="Ultra"/>
            </a:endParaRPr>
          </a:p>
        </p:txBody>
      </p:sp>
      <p:sp>
        <p:nvSpPr>
          <p:cNvPr id="138" name="Google Shape;138;p26"/>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t>What role do real-life situations (RLSs) play in TOK?</a:t>
            </a:r>
            <a:endParaRPr sz="1900"/>
          </a:p>
          <a:p>
            <a:pPr indent="0" lvl="0" marL="0" rtl="0" algn="l">
              <a:spcBef>
                <a:spcPts val="1000"/>
              </a:spcBef>
              <a:spcAft>
                <a:spcPts val="0"/>
              </a:spcAft>
              <a:buNone/>
            </a:pPr>
            <a:r>
              <a:rPr lang="en-GB" sz="1900"/>
              <a:t>Why do you think we value them more than, say, hypothetical situations?</a:t>
            </a:r>
            <a:endParaRPr sz="1900"/>
          </a:p>
          <a:p>
            <a:pPr indent="0" lvl="0" marL="0" rtl="0" algn="l">
              <a:spcBef>
                <a:spcPts val="1000"/>
              </a:spcBef>
              <a:spcAft>
                <a:spcPts val="0"/>
              </a:spcAft>
              <a:buNone/>
            </a:pPr>
            <a:r>
              <a:rPr lang="en-GB" sz="1900"/>
              <a:t>Follow the link to the RLS for your AOK. On your display, add:</a:t>
            </a:r>
            <a:endParaRPr sz="1900"/>
          </a:p>
          <a:p>
            <a:pPr indent="-349250" lvl="0" marL="457200" rtl="0" algn="l">
              <a:spcBef>
                <a:spcPts val="1000"/>
              </a:spcBef>
              <a:spcAft>
                <a:spcPts val="0"/>
              </a:spcAft>
              <a:buSzPts val="1900"/>
              <a:buAutoNum type="arabicPeriod"/>
            </a:pPr>
            <a:r>
              <a:rPr lang="en-GB" sz="1900"/>
              <a:t>A brief outline of your RLS and how it links to your AOK.</a:t>
            </a:r>
            <a:endParaRPr sz="1900"/>
          </a:p>
          <a:p>
            <a:pPr indent="-349250" lvl="0" marL="457200" rtl="0" algn="l">
              <a:spcBef>
                <a:spcPts val="1000"/>
              </a:spcBef>
              <a:spcAft>
                <a:spcPts val="1000"/>
              </a:spcAft>
              <a:buSzPts val="1900"/>
              <a:buAutoNum type="arabicPeriod"/>
            </a:pPr>
            <a:r>
              <a:rPr lang="en-GB" sz="1900"/>
              <a:t>What this tells us about the relationship between your AOK and ethics.</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7"/>
          <p:cNvPicPr preferRelativeResize="0"/>
          <p:nvPr/>
        </p:nvPicPr>
        <p:blipFill rotWithShape="1">
          <a:blip r:embed="rId3">
            <a:alphaModFix amt="60000"/>
          </a:blip>
          <a:srcRect b="0" l="27225" r="27225" t="0"/>
          <a:stretch/>
        </p:blipFill>
        <p:spPr>
          <a:xfrm>
            <a:off x="0" y="0"/>
            <a:ext cx="3512602" cy="5143495"/>
          </a:xfrm>
          <a:prstGeom prst="rect">
            <a:avLst/>
          </a:prstGeom>
          <a:noFill/>
          <a:ln>
            <a:noFill/>
          </a:ln>
        </p:spPr>
      </p:pic>
      <p:sp>
        <p:nvSpPr>
          <p:cNvPr id="144" name="Google Shape;144;p27"/>
          <p:cNvSpPr txBox="1"/>
          <p:nvPr>
            <p:ph type="title"/>
          </p:nvPr>
        </p:nvSpPr>
        <p:spPr>
          <a:xfrm>
            <a:off x="311700" y="307825"/>
            <a:ext cx="26319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5800">
                <a:latin typeface="Ultra"/>
                <a:ea typeface="Ultra"/>
                <a:cs typeface="Ultra"/>
                <a:sym typeface="Ultra"/>
              </a:rPr>
              <a:t>Idea swap</a:t>
            </a:r>
            <a:endParaRPr b="0" sz="5800">
              <a:latin typeface="Ultra"/>
              <a:ea typeface="Ultra"/>
              <a:cs typeface="Ultra"/>
              <a:sym typeface="Ultra"/>
            </a:endParaRPr>
          </a:p>
        </p:txBody>
      </p:sp>
      <p:sp>
        <p:nvSpPr>
          <p:cNvPr id="145" name="Google Shape;145;p27"/>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Walk around the class, and discuss what the other groups have thought about and produced. Choose </a:t>
            </a:r>
            <a:r>
              <a:rPr b="1" lang="en-GB"/>
              <a:t>another</a:t>
            </a:r>
            <a:r>
              <a:rPr lang="en-GB"/>
              <a:t> display to present to the rest of the class. Make sure you are clear about:</a:t>
            </a:r>
            <a:endParaRPr/>
          </a:p>
          <a:p>
            <a:pPr indent="-342900" lvl="0" marL="457200" rtl="0" algn="l">
              <a:spcBef>
                <a:spcPts val="1600"/>
              </a:spcBef>
              <a:spcAft>
                <a:spcPts val="0"/>
              </a:spcAft>
              <a:buSzPts val="1800"/>
              <a:buAutoNum type="alphaLcParenR"/>
            </a:pPr>
            <a:r>
              <a:rPr lang="en-GB"/>
              <a:t>T</a:t>
            </a:r>
            <a:r>
              <a:rPr lang="en-GB"/>
              <a:t>heir AOK </a:t>
            </a:r>
            <a:endParaRPr/>
          </a:p>
          <a:p>
            <a:pPr indent="-342900" lvl="0" marL="457200" rtl="0" algn="l">
              <a:spcBef>
                <a:spcPts val="1600"/>
              </a:spcBef>
              <a:spcAft>
                <a:spcPts val="0"/>
              </a:spcAft>
              <a:buSzPts val="1800"/>
              <a:buAutoNum type="alphaLcParenR"/>
            </a:pPr>
            <a:r>
              <a:rPr lang="en-GB"/>
              <a:t>How ethical considerations could affect the way knowledge is produced in this AOK</a:t>
            </a:r>
            <a:endParaRPr/>
          </a:p>
          <a:p>
            <a:pPr indent="-342900" lvl="0" marL="457200" rtl="0" algn="l">
              <a:spcBef>
                <a:spcPts val="1600"/>
              </a:spcBef>
              <a:spcAft>
                <a:spcPts val="0"/>
              </a:spcAft>
              <a:buSzPts val="1800"/>
              <a:buAutoNum type="alphaLcParenR"/>
            </a:pPr>
            <a:r>
              <a:rPr lang="en-GB"/>
              <a:t>How this AOK could help us to understand ethics and morality</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1" name="Google Shape;151;p2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52" name="Google Shape;152;p2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00"/>
              <a:t>Related exhibition prompt</a:t>
            </a:r>
            <a:r>
              <a:rPr lang="en-GB" sz="2000"/>
              <a:t> </a:t>
            </a:r>
            <a:r>
              <a:rPr lang="en-GB" sz="2000"/>
              <a:t>Why do we seek knowledge (IAP-17)?</a:t>
            </a:r>
            <a:endParaRPr i="1" sz="2000"/>
          </a:p>
          <a:p>
            <a:pPr indent="-355600" lvl="0" marL="457200" rtl="0" algn="l">
              <a:spcBef>
                <a:spcPts val="1600"/>
              </a:spcBef>
              <a:spcAft>
                <a:spcPts val="0"/>
              </a:spcAft>
              <a:buSzPts val="2000"/>
              <a:buChar char="●"/>
            </a:pPr>
            <a:r>
              <a:rPr lang="en-GB" sz="2000"/>
              <a:t>Refer to the ideas from this lesson to answer this question.</a:t>
            </a:r>
            <a:endParaRPr sz="2000"/>
          </a:p>
          <a:p>
            <a:pPr indent="-355600" lvl="0" marL="457200" rtl="0" algn="l">
              <a:spcBef>
                <a:spcPts val="1000"/>
              </a:spcBef>
              <a:spcAft>
                <a:spcPts val="0"/>
              </a:spcAft>
              <a:buSzPts val="2000"/>
              <a:buChar char="●"/>
            </a:pPr>
            <a:r>
              <a:rPr lang="en-GB" sz="2000"/>
              <a:t>For example, do we seek knowledge in order to be able to make more effective moral judgements? Does </a:t>
            </a:r>
            <a:r>
              <a:rPr lang="en-GB" sz="2000"/>
              <a:t>knowledge</a:t>
            </a:r>
            <a:r>
              <a:rPr lang="en-GB" sz="2000"/>
              <a:t> make us ‘better’ people?</a:t>
            </a:r>
            <a:endParaRPr sz="2000"/>
          </a:p>
          <a:p>
            <a:pPr indent="-355600" lvl="0" marL="457200" rtl="0" algn="l">
              <a:spcBef>
                <a:spcPts val="1000"/>
              </a:spcBef>
              <a:spcAft>
                <a:spcPts val="1000"/>
              </a:spcAft>
              <a:buSzPts val="2000"/>
              <a:buChar char="●"/>
            </a:pPr>
            <a:r>
              <a:rPr lang="en-GB" sz="2000"/>
              <a:t>Think about objects which might help to illustrate your answer.</a:t>
            </a:r>
            <a:endParaRPr b="1"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9"/>
          <p:cNvPicPr preferRelativeResize="0"/>
          <p:nvPr/>
        </p:nvPicPr>
        <p:blipFill rotWithShape="1">
          <a:blip r:embed="rId3">
            <a:alphaModFix amt="60000"/>
          </a:blip>
          <a:srcRect b="0" l="34327" r="34326" t="0"/>
          <a:stretch/>
        </p:blipFill>
        <p:spPr>
          <a:xfrm>
            <a:off x="0" y="0"/>
            <a:ext cx="3512600" cy="5143497"/>
          </a:xfrm>
          <a:prstGeom prst="rect">
            <a:avLst/>
          </a:prstGeom>
          <a:noFill/>
          <a:ln>
            <a:noFill/>
          </a:ln>
        </p:spPr>
      </p:pic>
      <p:sp>
        <p:nvSpPr>
          <p:cNvPr id="158" name="Google Shape;158;p29"/>
          <p:cNvSpPr txBox="1"/>
          <p:nvPr>
            <p:ph idx="1" type="body"/>
          </p:nvPr>
        </p:nvSpPr>
        <p:spPr>
          <a:xfrm>
            <a:off x="3947800" y="450300"/>
            <a:ext cx="4850400" cy="41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Choose one of the AOKs that you did </a:t>
            </a:r>
            <a:r>
              <a:rPr b="1" lang="en-GB" sz="2400"/>
              <a:t>NOT</a:t>
            </a:r>
            <a:r>
              <a:rPr lang="en-GB" sz="2400"/>
              <a:t> consider on your own display, or on the one you presented.</a:t>
            </a:r>
            <a:endParaRPr sz="2400"/>
          </a:p>
          <a:p>
            <a:pPr indent="0" lvl="0" marL="0" rtl="0" algn="l">
              <a:spcBef>
                <a:spcPts val="1600"/>
              </a:spcBef>
              <a:spcAft>
                <a:spcPts val="0"/>
              </a:spcAft>
              <a:buNone/>
            </a:pPr>
            <a:r>
              <a:rPr lang="en-GB" sz="2400"/>
              <a:t>Briefly explain </a:t>
            </a:r>
            <a:r>
              <a:rPr b="1" lang="en-GB" sz="2400"/>
              <a:t>ANY</a:t>
            </a:r>
            <a:r>
              <a:rPr lang="en-GB" sz="2400"/>
              <a:t> aspect of the relationship between this AOK and the way we construct our </a:t>
            </a:r>
            <a:r>
              <a:rPr b="1" lang="en-GB" sz="2400">
                <a:solidFill>
                  <a:srgbClr val="CC4125"/>
                </a:solidFill>
              </a:rPr>
              <a:t>values</a:t>
            </a:r>
            <a:r>
              <a:rPr lang="en-GB" sz="2400"/>
              <a:t>.</a:t>
            </a:r>
            <a:endParaRPr sz="2400"/>
          </a:p>
          <a:p>
            <a:pPr indent="0" lvl="0" marL="0" rtl="0" algn="l">
              <a:spcBef>
                <a:spcPts val="1600"/>
              </a:spcBef>
              <a:spcAft>
                <a:spcPts val="1600"/>
              </a:spcAft>
              <a:buNone/>
            </a:pPr>
            <a:r>
              <a:rPr lang="en-GB" sz="2400"/>
              <a:t>Write your response on a Post-It.</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0"/>
          <p:cNvPicPr preferRelativeResize="0"/>
          <p:nvPr/>
        </p:nvPicPr>
        <p:blipFill rotWithShape="1">
          <a:blip r:embed="rId3">
            <a:alphaModFix amt="60000"/>
          </a:blip>
          <a:srcRect b="0" l="34327" r="34326" t="0"/>
          <a:stretch/>
        </p:blipFill>
        <p:spPr>
          <a:xfrm>
            <a:off x="0" y="0"/>
            <a:ext cx="3512600" cy="5143497"/>
          </a:xfrm>
          <a:prstGeom prst="rect">
            <a:avLst/>
          </a:prstGeom>
          <a:noFill/>
          <a:ln>
            <a:noFill/>
          </a:ln>
        </p:spPr>
      </p:pic>
      <p:sp>
        <p:nvSpPr>
          <p:cNvPr id="164" name="Google Shape;164;p30"/>
          <p:cNvSpPr txBox="1"/>
          <p:nvPr>
            <p:ph idx="1" type="body"/>
          </p:nvPr>
        </p:nvSpPr>
        <p:spPr>
          <a:xfrm>
            <a:off x="3947800" y="31160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t>Write a TOK essay-style introduction to BQ1: </a:t>
            </a:r>
            <a:r>
              <a:rPr b="1" lang="en-GB" sz="3000"/>
              <a:t>How does our knowledge about the world inform the way we construct our </a:t>
            </a:r>
            <a:r>
              <a:rPr b="1" lang="en-GB" sz="3000">
                <a:solidFill>
                  <a:srgbClr val="CC4125"/>
                </a:solidFill>
              </a:rPr>
              <a:t>values</a:t>
            </a:r>
            <a:r>
              <a:rPr b="1" lang="en-GB" sz="3000"/>
              <a:t>?</a:t>
            </a:r>
            <a:endParaRPr b="1" sz="3000"/>
          </a:p>
          <a:p>
            <a:pPr indent="0" lvl="0" marL="0" rtl="0" algn="l">
              <a:spcBef>
                <a:spcPts val="1600"/>
              </a:spcBef>
              <a:spcAft>
                <a:spcPts val="0"/>
              </a:spcAft>
              <a:buNone/>
            </a:pPr>
            <a:r>
              <a:rPr lang="en-GB" sz="3000"/>
              <a:t>Submit to GC.</a:t>
            </a:r>
            <a:endParaRPr sz="3000"/>
          </a:p>
          <a:p>
            <a:pPr indent="0" lvl="0" marL="0" rtl="0" algn="l">
              <a:spcBef>
                <a:spcPts val="1600"/>
              </a:spcBef>
              <a:spcAft>
                <a:spcPts val="1600"/>
              </a:spcAft>
              <a:buNone/>
            </a:pPr>
            <a:r>
              <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