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Proxima Nova"/>
      <p:regular r:id="rId22"/>
      <p:bold r:id="rId23"/>
      <p:italic r:id="rId24"/>
      <p:boldItalic r:id="rId25"/>
    </p:embeddedFont>
    <p:embeddedFont>
      <p:font typeface="Fugaz One"/>
      <p:regular r:id="rId26"/>
    </p:embeddedFont>
    <p:embeddedFont>
      <p:font typeface="Ultra"/>
      <p:regular r:id="rId27"/>
    </p:embeddedFont>
    <p:embeddedFont>
      <p:font typeface="Alfa Slab One"/>
      <p:regular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F9D22A4-6068-42DC-BD27-6883BB04B842}">
  <a:tblStyle styleId="{1F9D22A4-6068-42DC-BD27-6883BB04B8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ProximaNova-regular.fntdata"/><Relationship Id="rId21" Type="http://schemas.openxmlformats.org/officeDocument/2006/relationships/slide" Target="slides/slide15.xml"/><Relationship Id="rId24" Type="http://schemas.openxmlformats.org/officeDocument/2006/relationships/font" Target="fonts/ProximaNova-italic.fntdata"/><Relationship Id="rId23" Type="http://schemas.openxmlformats.org/officeDocument/2006/relationships/font" Target="fonts/ProximaNov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FugazOne-regular.fntdata"/><Relationship Id="rId25" Type="http://schemas.openxmlformats.org/officeDocument/2006/relationships/font" Target="fonts/ProximaNova-boldItalic.fntdata"/><Relationship Id="rId28" Type="http://schemas.openxmlformats.org/officeDocument/2006/relationships/font" Target="fonts/AlfaSlabOne-regular.fntdata"/><Relationship Id="rId27" Type="http://schemas.openxmlformats.org/officeDocument/2006/relationships/font" Target="fonts/Ultra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spreadsheets/d/1MmnO5QxYa_Z_59UkJ4Ul04sMGtBv8MnnowvvFBv0CUQ/edit?usp=sharing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0237ea31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0237ea31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See how this lesson links to the course by viewing the final slide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Key TOK terms appear in a</a:t>
            </a:r>
            <a:r>
              <a:rPr b="1" lang="en-US">
                <a:solidFill>
                  <a:srgbClr val="CC4125"/>
                </a:solidFill>
                <a:latin typeface="Proxima Nova"/>
                <a:ea typeface="Proxima Nova"/>
                <a:cs typeface="Proxima Nova"/>
                <a:sym typeface="Proxima Nova"/>
              </a:rPr>
              <a:t> red font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1c5e5e2f2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71c5e5e2f2_0_5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71c5e5e2f2_0_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71c5e5e2f2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e33ae6d3f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e33ae6d3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</a:pPr>
            <a:r>
              <a:rPr lang="en-US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Optional slide, if you want to help students to take ownership of the IA prompts (IAPs) for the TOK exhibition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</a:pPr>
            <a:r>
              <a:rPr lang="en-US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Note that the IB recommends using the core and/or optional themes as the context of the exhibition commentary, whereas this lesson deals more with areas of knowledge (the arts)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1c5e5e2f2_0_6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1c5e5e2f2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</a:pPr>
            <a:r>
              <a:rPr lang="en-US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See the </a:t>
            </a:r>
            <a:r>
              <a:rPr lang="en-US" u="sng">
                <a:solidFill>
                  <a:srgbClr val="1C3AA9"/>
                </a:solidFill>
                <a:latin typeface="Proxima Nova"/>
                <a:ea typeface="Proxima Nova"/>
                <a:cs typeface="Proxima Nova"/>
                <a:sym typeface="Proxima Nov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BQ2 assessment tracker</a:t>
            </a:r>
            <a:r>
              <a:rPr lang="en-US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for suggestions on providing feedback, and recording students’ progress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e33ae6d3f8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e33ae6d3f8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0d30ebbe3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0d30ebbe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r>
              <a:rPr lang="en-US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Use this slide to access the ‘Exploration Points’ notes for BQ2, which will help students to develop a deeper knowledge of any TOK theme or area of knowledge. This will not only help them to master the TOK course in general, but also craft a great exhibition or essay. 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r>
              <a:rPr lang="en-US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Be ready to provide more guidance on how to use this resource - ie, which media sources to focus on, which questions to address, which TED talks to watch, and which key terms and ideas to understand.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1c5e5e2f2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1c5e5e2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1c5e5e2f2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1c5e5e2f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1c5e5e2f2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1c5e5e2f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1c5e5e2f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71c5e5e2f2_0_21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1c5e5e2f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71c5e5e2f2_0_2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1c5e5e2f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71c5e5e2f2_0_3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1c5e5e2f2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71c5e5e2f2_0_37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1c5e5e2f2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71c5e5e2f2_0_49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9">
  <p:cSld name="AUTOLAYOUT_24">
    <p:bg>
      <p:bgPr>
        <a:solidFill>
          <a:srgbClr val="FFFFFF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type="title"/>
          </p:nvPr>
        </p:nvSpPr>
        <p:spPr>
          <a:xfrm>
            <a:off x="4852825" y="233150"/>
            <a:ext cx="4016400" cy="1181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4852900" y="1672727"/>
            <a:ext cx="4016400" cy="2990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0">
  <p:cSld name="AUTOLAYOUT_25">
    <p:bg>
      <p:bgPr>
        <a:solidFill>
          <a:srgbClr val="FFFFF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4D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" name="Google Shape;60;p14"/>
          <p:cNvGrpSpPr/>
          <p:nvPr/>
        </p:nvGrpSpPr>
        <p:grpSpPr>
          <a:xfrm>
            <a:off x="316150" y="1320321"/>
            <a:ext cx="8511803" cy="3494410"/>
            <a:chOff x="316150" y="1472750"/>
            <a:chExt cx="8511803" cy="3331500"/>
          </a:xfrm>
        </p:grpSpPr>
        <p:sp>
          <p:nvSpPr>
            <p:cNvPr id="61" name="Google Shape;61;p14"/>
            <p:cNvSpPr/>
            <p:nvPr/>
          </p:nvSpPr>
          <p:spPr>
            <a:xfrm>
              <a:off x="3753623" y="1472750"/>
              <a:ext cx="1644600" cy="3331500"/>
            </a:xfrm>
            <a:prstGeom prst="rect">
              <a:avLst/>
            </a:prstGeom>
            <a:solidFill>
              <a:srgbClr val="006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4"/>
            <p:cNvSpPr/>
            <p:nvPr/>
          </p:nvSpPr>
          <p:spPr>
            <a:xfrm>
              <a:off x="316150" y="1472750"/>
              <a:ext cx="1652100" cy="3331500"/>
            </a:xfrm>
            <a:prstGeom prst="rect">
              <a:avLst/>
            </a:prstGeom>
            <a:solidFill>
              <a:srgbClr val="006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4"/>
            <p:cNvSpPr/>
            <p:nvPr/>
          </p:nvSpPr>
          <p:spPr>
            <a:xfrm>
              <a:off x="2038752" y="1472750"/>
              <a:ext cx="1644600" cy="3331500"/>
            </a:xfrm>
            <a:prstGeom prst="rect">
              <a:avLst/>
            </a:prstGeom>
            <a:solidFill>
              <a:srgbClr val="006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4"/>
            <p:cNvSpPr/>
            <p:nvPr/>
          </p:nvSpPr>
          <p:spPr>
            <a:xfrm>
              <a:off x="5468488" y="1472750"/>
              <a:ext cx="1644600" cy="3331500"/>
            </a:xfrm>
            <a:prstGeom prst="rect">
              <a:avLst/>
            </a:prstGeom>
            <a:solidFill>
              <a:srgbClr val="006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7183353" y="1472750"/>
              <a:ext cx="1644600" cy="3331500"/>
            </a:xfrm>
            <a:prstGeom prst="rect">
              <a:avLst/>
            </a:prstGeom>
            <a:solidFill>
              <a:srgbClr val="006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14"/>
          <p:cNvSpPr txBox="1"/>
          <p:nvPr/>
        </p:nvSpPr>
        <p:spPr>
          <a:xfrm>
            <a:off x="953550" y="1472750"/>
            <a:ext cx="376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B2DFDB"/>
                </a:solidFill>
              </a:rPr>
              <a:t>1</a:t>
            </a:r>
            <a:endParaRPr sz="2200">
              <a:solidFill>
                <a:srgbClr val="B2DFDB"/>
              </a:solidFill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2671625" y="1472750"/>
            <a:ext cx="376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B2DFDB"/>
                </a:solidFill>
              </a:rPr>
              <a:t>2</a:t>
            </a:r>
            <a:endParaRPr sz="2200">
              <a:solidFill>
                <a:srgbClr val="B2DFDB"/>
              </a:solidFill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4383596" y="1472750"/>
            <a:ext cx="376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B2DFDB"/>
                </a:solidFill>
              </a:rPr>
              <a:t>3</a:t>
            </a:r>
            <a:endParaRPr sz="2200">
              <a:solidFill>
                <a:srgbClr val="B2DFDB"/>
              </a:solidFill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6101909" y="1472750"/>
            <a:ext cx="376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B2DFDB"/>
                </a:solidFill>
              </a:rPr>
              <a:t>4</a:t>
            </a:r>
            <a:endParaRPr sz="2200">
              <a:solidFill>
                <a:srgbClr val="B2DFDB"/>
              </a:solidFill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7813646" y="1472750"/>
            <a:ext cx="376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B2DFDB"/>
                </a:solidFill>
              </a:rPr>
              <a:t>5</a:t>
            </a:r>
            <a:endParaRPr sz="2200">
              <a:solidFill>
                <a:srgbClr val="B2DFDB"/>
              </a:solidFill>
            </a:endParaRPr>
          </a:p>
        </p:txBody>
      </p:sp>
      <p:sp>
        <p:nvSpPr>
          <p:cNvPr id="71" name="Google Shape;71;p14"/>
          <p:cNvSpPr txBox="1"/>
          <p:nvPr>
            <p:ph type="title"/>
          </p:nvPr>
        </p:nvSpPr>
        <p:spPr>
          <a:xfrm>
            <a:off x="316150" y="362750"/>
            <a:ext cx="5888400" cy="845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372300" y="2018750"/>
            <a:ext cx="1539300" cy="2515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3" name="Google Shape;73;p14"/>
          <p:cNvSpPr txBox="1"/>
          <p:nvPr>
            <p:ph idx="2" type="body"/>
          </p:nvPr>
        </p:nvSpPr>
        <p:spPr>
          <a:xfrm>
            <a:off x="2090377" y="2018750"/>
            <a:ext cx="1539300" cy="2515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4" name="Google Shape;74;p14"/>
          <p:cNvSpPr txBox="1"/>
          <p:nvPr>
            <p:ph idx="3" type="body"/>
          </p:nvPr>
        </p:nvSpPr>
        <p:spPr>
          <a:xfrm>
            <a:off x="3805508" y="2018750"/>
            <a:ext cx="1539300" cy="2515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5" name="Google Shape;75;p14"/>
          <p:cNvSpPr txBox="1"/>
          <p:nvPr>
            <p:ph idx="4" type="body"/>
          </p:nvPr>
        </p:nvSpPr>
        <p:spPr>
          <a:xfrm>
            <a:off x="5520650" y="2018750"/>
            <a:ext cx="1539300" cy="2515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6" name="Google Shape;76;p14"/>
          <p:cNvSpPr txBox="1"/>
          <p:nvPr>
            <p:ph idx="5" type="body"/>
          </p:nvPr>
        </p:nvSpPr>
        <p:spPr>
          <a:xfrm>
            <a:off x="7238750" y="2018750"/>
            <a:ext cx="1539300" cy="2515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1">
  <p:cSld name="AUTOLAYOUT_31"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630075" y="992625"/>
            <a:ext cx="3777600" cy="3172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1" name="Google Shape;8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3">
  <p:cSld name="AUTOLAYOUT_36">
    <p:bg>
      <p:bgPr>
        <a:solidFill>
          <a:srgbClr val="FFFFFF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2705800" y="0"/>
            <a:ext cx="6438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 txBox="1"/>
          <p:nvPr>
            <p:ph type="title"/>
          </p:nvPr>
        </p:nvSpPr>
        <p:spPr>
          <a:xfrm>
            <a:off x="304800" y="710000"/>
            <a:ext cx="2089800" cy="759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rgbClr val="004D4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rgbClr val="004D4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rgbClr val="004D4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rgbClr val="004D4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rgbClr val="004D4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rgbClr val="004D4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rgbClr val="004D4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rgbClr val="004D4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rgbClr val="004D40"/>
                </a:solidFill>
              </a:defRPr>
            </a:lvl9pPr>
          </a:lstStyle>
          <a:p/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04800" y="1554150"/>
            <a:ext cx="2089800" cy="3310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7">
  <p:cSld name="AUTOLAYOUT_37">
    <p:bg>
      <p:bgPr>
        <a:solidFill>
          <a:srgbClr val="FFFFFF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 txBox="1"/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2">
  <p:cSld name="AUTOLAYOUT_38">
    <p:bg>
      <p:bgPr>
        <a:solidFill>
          <a:srgbClr val="FFFFF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8"/>
          <p:cNvSpPr txBox="1"/>
          <p:nvPr>
            <p:ph type="title"/>
          </p:nvPr>
        </p:nvSpPr>
        <p:spPr>
          <a:xfrm>
            <a:off x="351600" y="2736850"/>
            <a:ext cx="3997500" cy="1389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95" name="Google Shape;9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AUTOLAYOUT_39">
    <p:bg>
      <p:bgPr>
        <a:solidFill>
          <a:srgbClr val="FFFFFF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type="title"/>
          </p:nvPr>
        </p:nvSpPr>
        <p:spPr>
          <a:xfrm>
            <a:off x="351600" y="2736850"/>
            <a:ext cx="3997500" cy="1389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99" name="Google Shape;9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AUTOLAYOUT_41">
    <p:bg>
      <p:bgPr>
        <a:solidFill>
          <a:srgbClr val="FFFFF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0"/>
          <p:cNvSpPr txBox="1"/>
          <p:nvPr>
            <p:ph type="title"/>
          </p:nvPr>
        </p:nvSpPr>
        <p:spPr>
          <a:xfrm>
            <a:off x="351600" y="2736850"/>
            <a:ext cx="3997500" cy="1389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103" name="Google Shape;10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AUTOLAYOUT_42">
    <p:bg>
      <p:bgPr>
        <a:solidFill>
          <a:srgbClr val="FFFFFF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1"/>
          <p:cNvSpPr txBox="1"/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AUTOLAYOUT_43">
    <p:bg>
      <p:bgPr>
        <a:solidFill>
          <a:srgbClr val="FFFFFF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2"/>
          <p:cNvSpPr txBox="1"/>
          <p:nvPr>
            <p:ph type="title"/>
          </p:nvPr>
        </p:nvSpPr>
        <p:spPr>
          <a:xfrm>
            <a:off x="351600" y="2736850"/>
            <a:ext cx="3997500" cy="1389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8">
  <p:cSld name="AUTOLAYOUT_44">
    <p:bg>
      <p:bgPr>
        <a:solidFill>
          <a:srgbClr val="FFFFF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3"/>
          <p:cNvSpPr txBox="1"/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 1">
  <p:cSld name="AUTOLAYOUT_25_1">
    <p:bg>
      <p:bgPr>
        <a:solidFill>
          <a:srgbClr val="FFFFF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4"/>
          <p:cNvSpPr txBox="1"/>
          <p:nvPr>
            <p:ph type="ctrTitle"/>
          </p:nvPr>
        </p:nvSpPr>
        <p:spPr>
          <a:xfrm>
            <a:off x="1375600" y="939000"/>
            <a:ext cx="6369600" cy="2545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9" name="Google Shape;119;p24"/>
          <p:cNvSpPr txBox="1"/>
          <p:nvPr>
            <p:ph idx="1" type="subTitle"/>
          </p:nvPr>
        </p:nvSpPr>
        <p:spPr>
          <a:xfrm>
            <a:off x="1387200" y="3637200"/>
            <a:ext cx="6369600" cy="567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0" name="Google Shape;12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0 1">
  <p:cSld name="AUTOLAYOUT_120">
    <p:bg>
      <p:bgPr>
        <a:solidFill>
          <a:srgbClr val="FFFFFF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5"/>
          <p:cNvSpPr txBox="1"/>
          <p:nvPr>
            <p:ph type="title"/>
          </p:nvPr>
        </p:nvSpPr>
        <p:spPr>
          <a:xfrm>
            <a:off x="311700" y="2540450"/>
            <a:ext cx="31197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3529200" y="2540450"/>
            <a:ext cx="52953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5" name="Google Shape;12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 1">
  <p:cSld name="AUTOLAYOUT_124">
    <p:bg>
      <p:bgPr>
        <a:solidFill>
          <a:srgbClr val="FFFFFF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6"/>
          <p:cNvSpPr/>
          <p:nvPr/>
        </p:nvSpPr>
        <p:spPr>
          <a:xfrm>
            <a:off x="0" y="0"/>
            <a:ext cx="3512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6"/>
          <p:cNvSpPr txBox="1"/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0" name="Google Shape;130;p26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1" name="Google Shape;13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theoryofknowledge.net/the-tok-themes/knowledge-and-the-knower/" TargetMode="External"/><Relationship Id="rId4" Type="http://schemas.openxmlformats.org/officeDocument/2006/relationships/hyperlink" Target="https://theoryofknowledge.net/the-tok-course/tok-optional-themes/knowledge-and-indigenous-societies/" TargetMode="External"/><Relationship Id="rId9" Type="http://schemas.openxmlformats.org/officeDocument/2006/relationships/hyperlink" Target="https://theoryofknowledge.net/areas-of-knowledge/the-arts/" TargetMode="External"/><Relationship Id="rId5" Type="http://schemas.openxmlformats.org/officeDocument/2006/relationships/hyperlink" Target="https://theoryofknowledge.net/the-tok-course/tok-optional-themes/knowledge-and-language/" TargetMode="External"/><Relationship Id="rId6" Type="http://schemas.openxmlformats.org/officeDocument/2006/relationships/hyperlink" Target="https://theoryofknowledge.net/the-tok-course/tok-optional-themes/knowledge-and-politics/" TargetMode="External"/><Relationship Id="rId7" Type="http://schemas.openxmlformats.org/officeDocument/2006/relationships/hyperlink" Target="https://theoryofknowledge.net/the-tok-course/tok-optional-themes/knowledge-and-religion/" TargetMode="External"/><Relationship Id="rId8" Type="http://schemas.openxmlformats.org/officeDocument/2006/relationships/hyperlink" Target="https://theoryofknowledge.net/the-tok-course/tok-optional-themes/knowledge-and-technology/" TargetMode="External"/><Relationship Id="rId11" Type="http://schemas.openxmlformats.org/officeDocument/2006/relationships/hyperlink" Target="https://theoryofknowledge.net/areas-of-knowledge/human-sciences/" TargetMode="External"/><Relationship Id="rId10" Type="http://schemas.openxmlformats.org/officeDocument/2006/relationships/hyperlink" Target="https://theoryofknowledge.net/areas-of-knowledge/history/" TargetMode="External"/><Relationship Id="rId13" Type="http://schemas.openxmlformats.org/officeDocument/2006/relationships/hyperlink" Target="https://theoryofknowledge.net/areas-of-knowledge/natural-sciences/" TargetMode="External"/><Relationship Id="rId12" Type="http://schemas.openxmlformats.org/officeDocument/2006/relationships/hyperlink" Target="https://theoryofknowledge.net/areas-of-knowledge/mathematics/" TargetMode="External"/><Relationship Id="rId15" Type="http://schemas.openxmlformats.org/officeDocument/2006/relationships/image" Target="../media/image1.jpg"/><Relationship Id="rId14" Type="http://schemas.openxmlformats.org/officeDocument/2006/relationships/hyperlink" Target="https://theoryofknowledge.net/the-tok-course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hyperlink" Target="https://www.prospectmagazine.co.uk/politics/headspace-19-monsters-of-art-podcast-listen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7"/>
          <p:cNvPicPr preferRelativeResize="0"/>
          <p:nvPr/>
        </p:nvPicPr>
        <p:blipFill rotWithShape="1">
          <a:blip r:embed="rId3">
            <a:alphaModFix amt="50000"/>
          </a:blip>
          <a:srcRect b="7813" l="0" r="0" t="7813"/>
          <a:stretch/>
        </p:blipFill>
        <p:spPr>
          <a:xfrm>
            <a:off x="0" y="0"/>
            <a:ext cx="914400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7"/>
          <p:cNvSpPr txBox="1"/>
          <p:nvPr>
            <p:ph type="ctrTitle"/>
          </p:nvPr>
        </p:nvSpPr>
        <p:spPr>
          <a:xfrm>
            <a:off x="952075" y="1581175"/>
            <a:ext cx="7268100" cy="17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latin typeface="Fugaz One"/>
                <a:ea typeface="Fugaz One"/>
                <a:cs typeface="Fugaz One"/>
                <a:sym typeface="Fugaz One"/>
              </a:rPr>
              <a:t>ART VS. ARTIST</a:t>
            </a:r>
            <a:endParaRPr sz="9600">
              <a:latin typeface="Fugaz One"/>
              <a:ea typeface="Fugaz One"/>
              <a:cs typeface="Fugaz One"/>
              <a:sym typeface="Fugaz One"/>
            </a:endParaRPr>
          </a:p>
        </p:txBody>
      </p:sp>
      <p:sp>
        <p:nvSpPr>
          <p:cNvPr id="138" name="Google Shape;138;p27"/>
          <p:cNvSpPr txBox="1"/>
          <p:nvPr>
            <p:ph idx="1" type="subTitle"/>
          </p:nvPr>
        </p:nvSpPr>
        <p:spPr>
          <a:xfrm>
            <a:off x="952075" y="3970825"/>
            <a:ext cx="7326900" cy="81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rgbClr val="D0E0E3"/>
                </a:solidFill>
              </a:rPr>
              <a:t>I can assess how our ethical principles affect the way we interpret art</a:t>
            </a:r>
            <a:endParaRPr i="1" sz="2400">
              <a:solidFill>
                <a:srgbClr val="D0E0E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D0E0E3"/>
              </a:solidFill>
            </a:endParaRPr>
          </a:p>
        </p:txBody>
      </p:sp>
      <p:sp>
        <p:nvSpPr>
          <p:cNvPr id="139" name="Google Shape;139;p27"/>
          <p:cNvSpPr txBox="1"/>
          <p:nvPr/>
        </p:nvSpPr>
        <p:spPr>
          <a:xfrm>
            <a:off x="1776425" y="356375"/>
            <a:ext cx="64437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BQ2</a:t>
            </a:r>
            <a:r>
              <a:rPr lang="en-US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Values</a:t>
            </a:r>
            <a:r>
              <a:rPr lang="en-US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i="1" lang="en-US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Lesson 7</a:t>
            </a:r>
            <a:endParaRPr b="1" i="1" sz="3000">
              <a:solidFill>
                <a:srgbClr val="D0E0E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0" name="Google Shape;14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2076" y="377975"/>
            <a:ext cx="639920" cy="61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6"/>
          <p:cNvPicPr preferRelativeResize="0"/>
          <p:nvPr/>
        </p:nvPicPr>
        <p:blipFill rotWithShape="1">
          <a:blip r:embed="rId3">
            <a:alphaModFix/>
          </a:blip>
          <a:srcRect b="0" l="5571" r="5571" t="0"/>
          <a:stretch/>
        </p:blipFill>
        <p:spPr>
          <a:xfrm>
            <a:off x="1" y="0"/>
            <a:ext cx="914400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6"/>
          <p:cNvSpPr/>
          <p:nvPr/>
        </p:nvSpPr>
        <p:spPr>
          <a:xfrm>
            <a:off x="0" y="2574400"/>
            <a:ext cx="4568400" cy="1714500"/>
          </a:xfrm>
          <a:prstGeom prst="rect">
            <a:avLst/>
          </a:prstGeom>
          <a:solidFill>
            <a:srgbClr val="FFFFFF">
              <a:alpha val="854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6"/>
          <p:cNvSpPr txBox="1"/>
          <p:nvPr>
            <p:ph type="title"/>
          </p:nvPr>
        </p:nvSpPr>
        <p:spPr>
          <a:xfrm>
            <a:off x="351600" y="2736850"/>
            <a:ext cx="3997500" cy="138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600">
                <a:solidFill>
                  <a:srgbClr val="134F5C"/>
                </a:solidFill>
                <a:latin typeface="Ultra"/>
                <a:ea typeface="Ultra"/>
                <a:cs typeface="Ultra"/>
                <a:sym typeface="Ultra"/>
              </a:rPr>
              <a:t>Eric Gill, designer and typographer, 1882 - 1940</a:t>
            </a:r>
            <a:endParaRPr b="0" sz="2600">
              <a:solidFill>
                <a:srgbClr val="134F5C"/>
              </a:solidFill>
              <a:latin typeface="Ultra"/>
              <a:ea typeface="Ultra"/>
              <a:cs typeface="Ultra"/>
              <a:sym typeface="Ultr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7"/>
          <p:cNvPicPr preferRelativeResize="0"/>
          <p:nvPr/>
        </p:nvPicPr>
        <p:blipFill rotWithShape="1">
          <a:blip r:embed="rId3">
            <a:alphaModFix amt="50000"/>
          </a:blip>
          <a:srcRect b="0" l="7705" r="7713" t="0"/>
          <a:stretch/>
        </p:blipFill>
        <p:spPr>
          <a:xfrm>
            <a:off x="0" y="0"/>
            <a:ext cx="9144003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7"/>
          <p:cNvSpPr txBox="1"/>
          <p:nvPr>
            <p:ph type="ctrTitle"/>
          </p:nvPr>
        </p:nvSpPr>
        <p:spPr>
          <a:xfrm>
            <a:off x="1627600" y="1251525"/>
            <a:ext cx="5925600" cy="264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800">
                <a:latin typeface="Ultra"/>
                <a:ea typeface="Ultra"/>
                <a:cs typeface="Ultra"/>
                <a:sym typeface="Ultra"/>
              </a:rPr>
              <a:t>Woody Allen, movie director, 1935 - </a:t>
            </a:r>
            <a:endParaRPr b="0" sz="4800">
              <a:latin typeface="Ultra"/>
              <a:ea typeface="Ultra"/>
              <a:cs typeface="Ultra"/>
              <a:sym typeface="Ultr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8"/>
          <p:cNvPicPr preferRelativeResize="0"/>
          <p:nvPr/>
        </p:nvPicPr>
        <p:blipFill rotWithShape="1">
          <a:blip r:embed="rId3">
            <a:alphaModFix amt="60000"/>
          </a:blip>
          <a:srcRect b="0" l="27208" r="27208" t="0"/>
          <a:stretch/>
        </p:blipFill>
        <p:spPr>
          <a:xfrm>
            <a:off x="0" y="0"/>
            <a:ext cx="3512602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8"/>
          <p:cNvSpPr txBox="1"/>
          <p:nvPr>
            <p:ph type="title"/>
          </p:nvPr>
        </p:nvSpPr>
        <p:spPr>
          <a:xfrm>
            <a:off x="217850" y="307825"/>
            <a:ext cx="3061800" cy="4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400">
                <a:latin typeface="Ultra"/>
                <a:ea typeface="Ultra"/>
                <a:cs typeface="Ultra"/>
                <a:sym typeface="Ultra"/>
              </a:rPr>
              <a:t>Links to the TOK exhibition</a:t>
            </a:r>
            <a:endParaRPr b="0" sz="340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217" name="Google Shape;217;p38"/>
          <p:cNvSpPr txBox="1"/>
          <p:nvPr>
            <p:ph idx="1" type="body"/>
          </p:nvPr>
        </p:nvSpPr>
        <p:spPr>
          <a:xfrm>
            <a:off x="4011825" y="364950"/>
            <a:ext cx="4850400" cy="45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Related exhibition prompt</a:t>
            </a:r>
            <a:r>
              <a:rPr i="1" lang="en-US"/>
              <a:t> Should some knowledge not be sought on ethical grounds? (IAP-16)?</a:t>
            </a:r>
            <a:endParaRPr i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Refer to the ideas from this lesson to answer this question.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For example, should we ‘cancel’ certain artworks if they come from artists whose moral or political standpoints are objectionable? What are the implications of doing this?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-US"/>
              <a:t>Think about objects which might help to illustrate your answer.</a:t>
            </a:r>
            <a:endParaRPr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9"/>
          <p:cNvPicPr preferRelativeResize="0"/>
          <p:nvPr/>
        </p:nvPicPr>
        <p:blipFill rotWithShape="1">
          <a:blip r:embed="rId3">
            <a:alphaModFix/>
          </a:blip>
          <a:srcRect b="-80" l="33174" r="33174" t="80"/>
          <a:stretch/>
        </p:blipFill>
        <p:spPr>
          <a:xfrm>
            <a:off x="5167200" y="835500"/>
            <a:ext cx="3397500" cy="3478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3" name="Google Shape;223;p39"/>
          <p:cNvSpPr txBox="1"/>
          <p:nvPr>
            <p:ph idx="1" type="body"/>
          </p:nvPr>
        </p:nvSpPr>
        <p:spPr>
          <a:xfrm>
            <a:off x="331850" y="746644"/>
            <a:ext cx="4708800" cy="36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600"/>
              <a:t>Is it possible to assess the value of art without considering the moral integrity of its creator</a:t>
            </a:r>
            <a:r>
              <a:rPr lang="en-US" sz="3600"/>
              <a:t>?</a:t>
            </a:r>
            <a:endParaRPr sz="3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0"/>
          <p:cNvSpPr txBox="1"/>
          <p:nvPr>
            <p:ph type="title"/>
          </p:nvPr>
        </p:nvSpPr>
        <p:spPr>
          <a:xfrm rot="-5400000">
            <a:off x="-1204225" y="1951875"/>
            <a:ext cx="4456800" cy="12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Linking this lesson to the course</a:t>
            </a:r>
            <a:endParaRPr sz="27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229" name="Google Shape;229;p40"/>
          <p:cNvSpPr txBox="1"/>
          <p:nvPr>
            <p:ph idx="1" type="body"/>
          </p:nvPr>
        </p:nvSpPr>
        <p:spPr>
          <a:xfrm>
            <a:off x="2002325" y="371625"/>
            <a:ext cx="6830100" cy="11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-US" sz="1400"/>
              <a:t>During this lesson, we consider the </a:t>
            </a:r>
            <a:r>
              <a:rPr i="1" lang="en-US" sz="1400">
                <a:highlight>
                  <a:srgbClr val="D0E0E3"/>
                </a:highlight>
              </a:rPr>
              <a:t>highlighted</a:t>
            </a:r>
            <a:r>
              <a:rPr i="1" lang="en-US" sz="1400"/>
              <a:t> aspects of the TOK course</a:t>
            </a:r>
            <a:endParaRPr i="1" sz="1400"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i="1" lang="en-US" sz="1400"/>
              <a:t>The images used in the presentation slides can also give students ideas about selecting exhibition objects; see also our link below to a </a:t>
            </a:r>
            <a:r>
              <a:rPr b="1" i="1" lang="en-US" sz="1400">
                <a:highlight>
                  <a:srgbClr val="FBD1E6"/>
                </a:highlight>
              </a:rPr>
              <a:t>specific IA prompt</a:t>
            </a:r>
            <a:endParaRPr i="1" sz="1400"/>
          </a:p>
        </p:txBody>
      </p:sp>
      <p:graphicFrame>
        <p:nvGraphicFramePr>
          <p:cNvPr id="230" name="Google Shape;230;p40"/>
          <p:cNvGraphicFramePr/>
          <p:nvPr/>
        </p:nvGraphicFramePr>
        <p:xfrm>
          <a:off x="2002350" y="1768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{1F9D22A4-6068-42DC-BD27-6883BB04B842}</a:tableStyleId>
              </a:tblPr>
              <a:tblGrid>
                <a:gridCol w="1694025"/>
                <a:gridCol w="1694025"/>
                <a:gridCol w="1694025"/>
                <a:gridCol w="1694025"/>
              </a:tblGrid>
              <a:tr h="589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CORE THEME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OPTIONAL THEMES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AREAS OF KNOWLEDGE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TOK ASSESSMENT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478225">
                <a:tc row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Knowledge &amp; the knower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Indigenous societies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arts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TOK essay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4679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Language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History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843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Politics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human sciences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TOK exhibition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Could be linked to IAP-16 (ethical), IAP-34 (values)</a:t>
                      </a:r>
                      <a:endParaRPr i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BD1E6"/>
                    </a:solidFill>
                  </a:tcPr>
                </a:tc>
              </a:tr>
              <a:tr h="528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Religion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Mathematics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5111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Technology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natural sciences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1"/>
          <p:cNvSpPr txBox="1"/>
          <p:nvPr>
            <p:ph idx="1" type="body"/>
          </p:nvPr>
        </p:nvSpPr>
        <p:spPr>
          <a:xfrm>
            <a:off x="356650" y="2442450"/>
            <a:ext cx="2698800" cy="23751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CORE THEME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US" u="sng">
                <a:solidFill>
                  <a:schemeClr val="hlink"/>
                </a:solidFill>
                <a:hlinkClick r:id="rId3"/>
              </a:rPr>
              <a:t>Knowledge &amp; the knower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36" name="Google Shape;236;p41"/>
          <p:cNvSpPr txBox="1"/>
          <p:nvPr/>
        </p:nvSpPr>
        <p:spPr>
          <a:xfrm>
            <a:off x="3234000" y="2442475"/>
            <a:ext cx="2752500" cy="2375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OPTIONAL THEMES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US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Indigenous societies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US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Language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US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Politics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US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7"/>
              </a:rPr>
              <a:t>Religion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US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8"/>
              </a:rPr>
              <a:t>Technology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7" name="Google Shape;237;p41"/>
          <p:cNvSpPr txBox="1"/>
          <p:nvPr/>
        </p:nvSpPr>
        <p:spPr>
          <a:xfrm>
            <a:off x="6172675" y="2442450"/>
            <a:ext cx="2698800" cy="2375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AREAS OF KNOWLEDGE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US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9"/>
              </a:rPr>
              <a:t>The arts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US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0"/>
              </a:rPr>
              <a:t>History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US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1"/>
              </a:rPr>
              <a:t>Human sciences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US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2"/>
              </a:rPr>
              <a:t>Mathematics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US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3"/>
              </a:rPr>
              <a:t>Natural sciences</a:t>
            </a:r>
            <a:endParaRPr b="1"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8" name="Google Shape;238;p41"/>
          <p:cNvSpPr txBox="1"/>
          <p:nvPr/>
        </p:nvSpPr>
        <p:spPr>
          <a:xfrm>
            <a:off x="3234000" y="301925"/>
            <a:ext cx="5637600" cy="17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Explore the TOK themes and areas of knowledge in more depth via a range of thinkers, media sources, and other resources, in our </a:t>
            </a:r>
            <a:r>
              <a:rPr b="1" lang="en-US">
                <a:solidFill>
                  <a:srgbClr val="45818E"/>
                </a:solidFill>
                <a:latin typeface="Proxima Nova"/>
                <a:ea typeface="Proxima Nova"/>
                <a:cs typeface="Proxima Nova"/>
                <a:sym typeface="Proxima Nova"/>
              </a:rPr>
              <a:t>EXPLORATION POINTS DOCUMENTS</a:t>
            </a:r>
            <a:r>
              <a:rPr b="1" lang="en-US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 b="1">
              <a:solidFill>
                <a:srgbClr val="21212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US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Access the documents via the links below. You’ll also find the EP icons on all of the </a:t>
            </a:r>
            <a:r>
              <a:rPr b="1" lang="en-US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4"/>
              </a:rPr>
              <a:t>TOK course</a:t>
            </a:r>
            <a:r>
              <a:rPr b="1" lang="en-US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 pages of the site to help you unpack the quotes, KQs, and real-life situations that you find there.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9" name="Google Shape;239;p4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56650" y="301925"/>
            <a:ext cx="2698799" cy="179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/>
          <p:nvPr>
            <p:ph type="title"/>
          </p:nvPr>
        </p:nvSpPr>
        <p:spPr>
          <a:xfrm>
            <a:off x="138375" y="233150"/>
            <a:ext cx="3777300" cy="62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9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Starter</a:t>
            </a:r>
            <a:endParaRPr b="0" sz="39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46" name="Google Shape;146;p28"/>
          <p:cNvSpPr txBox="1"/>
          <p:nvPr>
            <p:ph idx="1" type="body"/>
          </p:nvPr>
        </p:nvSpPr>
        <p:spPr>
          <a:xfrm>
            <a:off x="3915700" y="233150"/>
            <a:ext cx="4953600" cy="46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latin typeface="Courier New"/>
                <a:ea typeface="Courier New"/>
                <a:cs typeface="Courier New"/>
                <a:sym typeface="Courier New"/>
              </a:rPr>
              <a:t>“Johnny Depp accused of physically abusing ex-wife Amber Heard”</a:t>
            </a:r>
            <a:endParaRPr b="1"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2200">
                <a:latin typeface="Courier New"/>
                <a:ea typeface="Courier New"/>
                <a:cs typeface="Courier New"/>
                <a:sym typeface="Courier New"/>
              </a:rPr>
              <a:t>“XXXTentacion beat up his pregnant girlfriend”</a:t>
            </a:r>
            <a:endParaRPr b="1"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2200">
                <a:latin typeface="Courier New"/>
                <a:ea typeface="Courier New"/>
                <a:cs typeface="Courier New"/>
                <a:sym typeface="Courier New"/>
              </a:rPr>
              <a:t>“K-pop stars jailed for rape”</a:t>
            </a:r>
            <a:endParaRPr b="1"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When you see headlines like these, does it put you off the music, movies, or other art forms associated with the people involved?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8"/>
          <p:cNvPicPr preferRelativeResize="0"/>
          <p:nvPr/>
        </p:nvPicPr>
        <p:blipFill rotWithShape="1">
          <a:blip r:embed="rId3">
            <a:alphaModFix/>
          </a:blip>
          <a:srcRect b="0" l="0" r="0" t="14207"/>
          <a:stretch/>
        </p:blipFill>
        <p:spPr>
          <a:xfrm>
            <a:off x="138375" y="1099350"/>
            <a:ext cx="3596275" cy="4151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9"/>
          <p:cNvPicPr preferRelativeResize="0"/>
          <p:nvPr/>
        </p:nvPicPr>
        <p:blipFill rotWithShape="1">
          <a:blip r:embed="rId3">
            <a:alphaModFix/>
          </a:blip>
          <a:srcRect b="0" l="7783" r="6121" t="0"/>
          <a:stretch/>
        </p:blipFill>
        <p:spPr>
          <a:xfrm>
            <a:off x="3239375" y="0"/>
            <a:ext cx="590462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9"/>
          <p:cNvSpPr txBox="1"/>
          <p:nvPr>
            <p:ph type="title"/>
          </p:nvPr>
        </p:nvSpPr>
        <p:spPr>
          <a:xfrm>
            <a:off x="304800" y="710000"/>
            <a:ext cx="3127500" cy="57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2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Podcast</a:t>
            </a:r>
            <a:endParaRPr b="0" sz="42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54" name="Google Shape;154;p29"/>
          <p:cNvSpPr txBox="1"/>
          <p:nvPr>
            <p:ph idx="1" type="body"/>
          </p:nvPr>
        </p:nvSpPr>
        <p:spPr>
          <a:xfrm>
            <a:off x="304800" y="1554150"/>
            <a:ext cx="3077700" cy="3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“we are not obliged to devalue works of art we once admired in view of the acts of horror or violence involved in their creation” (Shahidha Bari - listen to </a:t>
            </a:r>
            <a:r>
              <a:rPr lang="en-US" sz="1800" u="sng">
                <a:solidFill>
                  <a:schemeClr val="hlink"/>
                </a:solidFill>
                <a:hlinkClick r:id="rId4"/>
              </a:rPr>
              <a:t>her podcast</a:t>
            </a:r>
            <a:r>
              <a:rPr lang="en-US" sz="1800"/>
              <a:t>)</a:t>
            </a:r>
            <a:endParaRPr sz="18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What did Bari mean?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Do you agree with her?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>
            <p:ph type="title"/>
          </p:nvPr>
        </p:nvSpPr>
        <p:spPr>
          <a:xfrm>
            <a:off x="316150" y="362756"/>
            <a:ext cx="8461800" cy="8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6400">
                <a:latin typeface="Ultra"/>
                <a:ea typeface="Ultra"/>
                <a:cs typeface="Ultra"/>
                <a:sym typeface="Ultra"/>
              </a:rPr>
              <a:t>Instructions</a:t>
            </a:r>
            <a:endParaRPr b="0" sz="640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60" name="Google Shape;160;p30"/>
          <p:cNvSpPr txBox="1"/>
          <p:nvPr>
            <p:ph idx="1" type="body"/>
          </p:nvPr>
        </p:nvSpPr>
        <p:spPr>
          <a:xfrm>
            <a:off x="372300" y="2018750"/>
            <a:ext cx="1539300" cy="25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/>
              <a:t>Look through the gallery of artists</a:t>
            </a:r>
            <a:endParaRPr sz="1800"/>
          </a:p>
        </p:txBody>
      </p:sp>
      <p:sp>
        <p:nvSpPr>
          <p:cNvPr id="161" name="Google Shape;161;p30"/>
          <p:cNvSpPr txBox="1"/>
          <p:nvPr>
            <p:ph idx="2" type="body"/>
          </p:nvPr>
        </p:nvSpPr>
        <p:spPr>
          <a:xfrm>
            <a:off x="2090375" y="2018756"/>
            <a:ext cx="1575600" cy="25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400"/>
              <a:t>Choose 3 to explore - each from a different century (when they were born, or when they worked), and a different field</a:t>
            </a:r>
            <a:endParaRPr sz="1400"/>
          </a:p>
        </p:txBody>
      </p:sp>
      <p:sp>
        <p:nvSpPr>
          <p:cNvPr id="162" name="Google Shape;162;p30"/>
          <p:cNvSpPr txBox="1"/>
          <p:nvPr>
            <p:ph idx="3" type="body"/>
          </p:nvPr>
        </p:nvSpPr>
        <p:spPr>
          <a:xfrm>
            <a:off x="3805508" y="2018750"/>
            <a:ext cx="1539300" cy="25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/>
              <a:t>Outline why they are considered outstanding artists</a:t>
            </a:r>
            <a:endParaRPr sz="1800"/>
          </a:p>
        </p:txBody>
      </p:sp>
      <p:sp>
        <p:nvSpPr>
          <p:cNvPr id="163" name="Google Shape;163;p30"/>
          <p:cNvSpPr txBox="1"/>
          <p:nvPr>
            <p:ph idx="4" type="body"/>
          </p:nvPr>
        </p:nvSpPr>
        <p:spPr>
          <a:xfrm>
            <a:off x="5520650" y="2018750"/>
            <a:ext cx="1539300" cy="25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/>
              <a:t>Explain how their lives are/were controversial</a:t>
            </a:r>
            <a:endParaRPr sz="1800"/>
          </a:p>
        </p:txBody>
      </p:sp>
      <p:sp>
        <p:nvSpPr>
          <p:cNvPr id="164" name="Google Shape;164;p30"/>
          <p:cNvSpPr txBox="1"/>
          <p:nvPr>
            <p:ph idx="5" type="body"/>
          </p:nvPr>
        </p:nvSpPr>
        <p:spPr>
          <a:xfrm>
            <a:off x="7202450" y="2018756"/>
            <a:ext cx="1650600" cy="25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600"/>
              <a:t>Assess whether and how this controversy should shape our judgement of their achievements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1"/>
          <p:cNvPicPr preferRelativeResize="0"/>
          <p:nvPr/>
        </p:nvPicPr>
        <p:blipFill rotWithShape="1">
          <a:blip r:embed="rId3">
            <a:alphaModFix amt="50000"/>
          </a:blip>
          <a:srcRect b="12107" l="0" r="0" t="23900"/>
          <a:stretch/>
        </p:blipFill>
        <p:spPr>
          <a:xfrm>
            <a:off x="0" y="0"/>
            <a:ext cx="914400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1"/>
          <p:cNvSpPr txBox="1"/>
          <p:nvPr>
            <p:ph type="ctrTitle"/>
          </p:nvPr>
        </p:nvSpPr>
        <p:spPr>
          <a:xfrm>
            <a:off x="500350" y="1251525"/>
            <a:ext cx="8165700" cy="264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6000">
                <a:latin typeface="Ultra"/>
                <a:ea typeface="Ultra"/>
                <a:cs typeface="Ultra"/>
                <a:sym typeface="Ultra"/>
              </a:rPr>
              <a:t>Caravaggio, artist, 1571 - 1610</a:t>
            </a:r>
            <a:endParaRPr b="0" sz="6000">
              <a:latin typeface="Ultra"/>
              <a:ea typeface="Ultra"/>
              <a:cs typeface="Ultra"/>
              <a:sym typeface="Ult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2"/>
          <p:cNvPicPr preferRelativeResize="0"/>
          <p:nvPr/>
        </p:nvPicPr>
        <p:blipFill rotWithShape="1">
          <a:blip r:embed="rId3">
            <a:alphaModFix/>
          </a:blip>
          <a:srcRect b="20879" l="0" r="0" t="20879"/>
          <a:stretch/>
        </p:blipFill>
        <p:spPr>
          <a:xfrm>
            <a:off x="1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2"/>
          <p:cNvSpPr/>
          <p:nvPr/>
        </p:nvSpPr>
        <p:spPr>
          <a:xfrm>
            <a:off x="0" y="2574400"/>
            <a:ext cx="4568400" cy="1714500"/>
          </a:xfrm>
          <a:prstGeom prst="rect">
            <a:avLst/>
          </a:prstGeom>
          <a:solidFill>
            <a:srgbClr val="FFFFFF">
              <a:alpha val="854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2"/>
          <p:cNvSpPr txBox="1"/>
          <p:nvPr>
            <p:ph type="title"/>
          </p:nvPr>
        </p:nvSpPr>
        <p:spPr>
          <a:xfrm>
            <a:off x="351600" y="2736850"/>
            <a:ext cx="3997500" cy="138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solidFill>
                  <a:srgbClr val="134F5C"/>
                </a:solidFill>
                <a:latin typeface="Ultra"/>
                <a:ea typeface="Ultra"/>
                <a:cs typeface="Ultra"/>
                <a:sym typeface="Ultra"/>
              </a:rPr>
              <a:t>Richard Wagner, composer, 1813 - 1883</a:t>
            </a:r>
            <a:endParaRPr b="0">
              <a:solidFill>
                <a:srgbClr val="134F5C"/>
              </a:solidFill>
              <a:latin typeface="Ultra"/>
              <a:ea typeface="Ultra"/>
              <a:cs typeface="Ultra"/>
              <a:sym typeface="Ult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3"/>
          <p:cNvPicPr preferRelativeResize="0"/>
          <p:nvPr/>
        </p:nvPicPr>
        <p:blipFill rotWithShape="1">
          <a:blip r:embed="rId3">
            <a:alphaModFix amt="50000"/>
          </a:blip>
          <a:srcRect b="0" l="5571" r="5571" t="0"/>
          <a:stretch/>
        </p:blipFill>
        <p:spPr>
          <a:xfrm>
            <a:off x="0" y="0"/>
            <a:ext cx="9144003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3"/>
          <p:cNvSpPr txBox="1"/>
          <p:nvPr>
            <p:ph type="ctrTitle"/>
          </p:nvPr>
        </p:nvSpPr>
        <p:spPr>
          <a:xfrm>
            <a:off x="1058725" y="1251525"/>
            <a:ext cx="7126500" cy="264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500">
                <a:latin typeface="Ultra"/>
                <a:ea typeface="Ultra"/>
                <a:cs typeface="Ultra"/>
                <a:sym typeface="Ultra"/>
              </a:rPr>
              <a:t>John Galliano, fashion designer, 1960 -</a:t>
            </a:r>
            <a:endParaRPr b="0" sz="3500">
              <a:latin typeface="Ultra"/>
              <a:ea typeface="Ultra"/>
              <a:cs typeface="Ultra"/>
              <a:sym typeface="Ultr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4"/>
          <p:cNvPicPr preferRelativeResize="0"/>
          <p:nvPr/>
        </p:nvPicPr>
        <p:blipFill rotWithShape="1">
          <a:blip r:embed="rId3">
            <a:alphaModFix/>
          </a:blip>
          <a:srcRect b="0" l="16666" r="16666" t="0"/>
          <a:stretch/>
        </p:blipFill>
        <p:spPr>
          <a:xfrm>
            <a:off x="1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4"/>
          <p:cNvSpPr/>
          <p:nvPr/>
        </p:nvSpPr>
        <p:spPr>
          <a:xfrm>
            <a:off x="0" y="2574400"/>
            <a:ext cx="4568400" cy="1714500"/>
          </a:xfrm>
          <a:prstGeom prst="rect">
            <a:avLst/>
          </a:prstGeom>
          <a:solidFill>
            <a:srgbClr val="FFFFFF">
              <a:alpha val="854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4"/>
          <p:cNvSpPr txBox="1"/>
          <p:nvPr>
            <p:ph type="title"/>
          </p:nvPr>
        </p:nvSpPr>
        <p:spPr>
          <a:xfrm>
            <a:off x="351600" y="2736850"/>
            <a:ext cx="3997500" cy="138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solidFill>
                  <a:srgbClr val="134F5C"/>
                </a:solidFill>
                <a:latin typeface="Ultra"/>
                <a:ea typeface="Ultra"/>
                <a:cs typeface="Ultra"/>
                <a:sym typeface="Ultra"/>
              </a:rPr>
              <a:t>Roman Polanski, movie director, 1933 - </a:t>
            </a:r>
            <a:endParaRPr b="0">
              <a:solidFill>
                <a:srgbClr val="134F5C"/>
              </a:solidFill>
              <a:latin typeface="Ultra"/>
              <a:ea typeface="Ultra"/>
              <a:cs typeface="Ultra"/>
              <a:sym typeface="Ultr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5"/>
          <p:cNvSpPr/>
          <p:nvPr/>
        </p:nvSpPr>
        <p:spPr>
          <a:xfrm>
            <a:off x="0" y="2574400"/>
            <a:ext cx="4568400" cy="1714500"/>
          </a:xfrm>
          <a:prstGeom prst="rect">
            <a:avLst/>
          </a:prstGeom>
          <a:solidFill>
            <a:srgbClr val="FFFFFF">
              <a:alpha val="854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5"/>
          <p:cNvSpPr txBox="1"/>
          <p:nvPr>
            <p:ph type="title"/>
          </p:nvPr>
        </p:nvSpPr>
        <p:spPr>
          <a:xfrm>
            <a:off x="351600" y="2736850"/>
            <a:ext cx="3997500" cy="138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Norman Mailer, writer, 1923 - 2007</a:t>
            </a:r>
            <a:endParaRPr b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