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  <p:sldMasterId id="214748368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Fugaz One"/>
      <p:regular r:id="rId23"/>
    </p:embeddedFont>
    <p:embeddedFont>
      <p:font typeface="Ultra"/>
      <p:regular r:id="rId24"/>
    </p:embeddedFont>
    <p:embeddedFont>
      <p:font typeface="Alfa Slab On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E09494-8869-43FA-B827-B1A0B2B438EB}">
  <a:tblStyle styleId="{ECE09494-8869-43FA-B827-B1A0B2B438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Ultra-regular.fntdata"/><Relationship Id="rId23" Type="http://schemas.openxmlformats.org/officeDocument/2006/relationships/font" Target="fonts/FugazO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font" Target="fonts/AlfaSlabOn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eguardian.com/science/blog/2009/mar/03/science-definition-council-francis-bacon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eon.co/videos/algorithms-are-opinions-not-truth-machines-and-demand-the-application-of-ethics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MmnO5QxYa_Z_59UkJ4Ul04sMGtBv8MnnowvvFBv0CUQ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Mathematics doesn’t have to be covered if you are not doing slide 7. Adjust LO is this is the case.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801071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b801071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d2c29ef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d2c29ef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BQ2,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1bceaeb6d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1bceaeb6d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Scientific knowledge  is generally regarded as more objective than artistic knowledge, and far less open to interpretation.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Students may even point out (thinking in the context of the BQ) that science has less of a role in shaping our moral awareness - although we’ll be looking at the validity of that in this lesson.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1bceaeb6d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1bceaeb6d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should </a:t>
            </a: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be an easy question!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to get students think about where they’re placing the emphasis - on the method, on the knowledge itself, or on something else?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1bceaeb6d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1bceaeb6d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Article about this definition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British Science Council spent one year and over £1,000,000 coming up with this definition - if time, discuss with your students why it so important to get this definition right.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methodology is often called ‘the scientific method’. We’ll think about it on the next slide...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1bceaeb6d_0_1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1bceaeb6d_0_1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SM - as it is traditionally viewed - is designed to be highly objective.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Values therefore seem to play no part in it (but we’ll question this during the next two slides).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We try to ensure objectivity via the use of instruments and technology, an agreed-upon language used by scientists, an academic community that is strictly regulated, etc., etc., etc.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NOTE - we’ll revisit the scientific method in BQ5 - Creativity.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1bceaeb6d_0_1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1bceaeb6d_0_1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1bceaeb6d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1bceaeb6d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not science, so can be viewed as an optional slide. But it’s a nice video, and links well to what we’ve just been looking at.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Video link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801071b3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801071b3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Note that the IB recommends using the core and/or optional themes as the context of the exhibition commentary, whereas this lesson deals more with areas of knowledge (mathematics/natural sciences)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1bceaeb6d_0_1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1bceaeb6d_0_1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BQ2 assessment tracker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124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6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24"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7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8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1">
  <p:cSld name="AUTOLAYOUT_3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9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18"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0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0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25"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1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1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7" name="Google Shape;137;p31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8" name="Google Shape;13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26"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2"/>
          <p:cNvSpPr txBox="1"/>
          <p:nvPr>
            <p:ph idx="1" type="body"/>
          </p:nvPr>
        </p:nvSpPr>
        <p:spPr>
          <a:xfrm>
            <a:off x="630075" y="992625"/>
            <a:ext cx="3777600" cy="3172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" name="Google Shape;14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3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6" name="Google Shape;146;p33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125"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4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2" name="Google Shape;15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3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hyperlink" Target="https://theconversation.com/rather-than-being-free-of-values-good-science-is-transparent-about-them-84946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https://aeon.co/videos/algorithms-are-opinions-not-truth-machines-and-demand-the-application-of-ethic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5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5"/>
          <p:cNvSpPr txBox="1"/>
          <p:nvPr>
            <p:ph type="ctrTitle"/>
          </p:nvPr>
        </p:nvSpPr>
        <p:spPr>
          <a:xfrm>
            <a:off x="952075" y="1160475"/>
            <a:ext cx="7123500" cy="23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Fugaz One"/>
                <a:ea typeface="Fugaz One"/>
                <a:cs typeface="Fugaz One"/>
                <a:sym typeface="Fugaz One"/>
              </a:rPr>
              <a:t>VALUE</a:t>
            </a:r>
            <a:r>
              <a:rPr b="1" lang="en" sz="7200">
                <a:latin typeface="Fugaz One"/>
                <a:ea typeface="Fugaz One"/>
                <a:cs typeface="Fugaz One"/>
                <a:sym typeface="Fugaz One"/>
              </a:rPr>
              <a:t>-</a:t>
            </a:r>
            <a:r>
              <a:rPr b="1" lang="en" sz="7200">
                <a:latin typeface="Fugaz One"/>
                <a:ea typeface="Fugaz One"/>
                <a:cs typeface="Fugaz One"/>
                <a:sym typeface="Fugaz One"/>
              </a:rPr>
              <a:t>FREE OR VALUE</a:t>
            </a:r>
            <a:r>
              <a:rPr b="1" lang="en" sz="7200">
                <a:latin typeface="Fugaz One"/>
                <a:ea typeface="Fugaz One"/>
                <a:cs typeface="Fugaz One"/>
                <a:sym typeface="Fugaz One"/>
              </a:rPr>
              <a:t>-</a:t>
            </a:r>
            <a:r>
              <a:rPr b="1" lang="en" sz="7200">
                <a:latin typeface="Fugaz One"/>
                <a:ea typeface="Fugaz One"/>
                <a:cs typeface="Fugaz One"/>
                <a:sym typeface="Fugaz One"/>
              </a:rPr>
              <a:t>LADEN?</a:t>
            </a:r>
            <a:endParaRPr b="1" sz="72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59" name="Google Shape;159;p35"/>
          <p:cNvSpPr txBox="1"/>
          <p:nvPr>
            <p:ph idx="1" type="subTitle"/>
          </p:nvPr>
        </p:nvSpPr>
        <p:spPr>
          <a:xfrm>
            <a:off x="952075" y="3739675"/>
            <a:ext cx="7358400" cy="7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D0E0E3"/>
                </a:solidFill>
              </a:rPr>
              <a:t>I can assess whether scientific and mathematical knowledge can be produced in a ‘value-free’ way 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0" name="Google Shape;160;p35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BQ2</a:t>
            </a:r>
            <a:r>
              <a:rPr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Values</a:t>
            </a:r>
            <a:r>
              <a:rPr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1" lang="en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9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1" name="Google Shape;16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24" name="Google Shape;224;p44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 sz="1400"/>
              <a:t>During this lesson, we consider the </a:t>
            </a:r>
            <a:r>
              <a:rPr i="1" lang="en" sz="1400">
                <a:highlight>
                  <a:srgbClr val="D0E0E3"/>
                </a:highlight>
              </a:rPr>
              <a:t>highlighted</a:t>
            </a:r>
            <a:r>
              <a:rPr i="1" lang="en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" sz="1400"/>
              <a:t>The images used in the presentation slides can also give students ideas about selecting exhibition objects; see also our link below to a </a:t>
            </a:r>
            <a:r>
              <a:rPr b="1" i="1" lang="en" sz="1400">
                <a:highlight>
                  <a:srgbClr val="FBD1E6"/>
                </a:highlight>
              </a:rPr>
              <a:t>specific IA prompt</a:t>
            </a:r>
            <a:endParaRPr i="1" sz="1400"/>
          </a:p>
        </p:txBody>
      </p:sp>
      <p:graphicFrame>
        <p:nvGraphicFramePr>
          <p:cNvPr id="225" name="Google Shape;225;p44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{ECE09494-8869-43FA-B827-B1A0B2B438EB}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IAP-27 (obligations), IAP-28 (objectivity), IAP-35 (values)</a:t>
                      </a:r>
                      <a:endParaRPr i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31" name="Google Shape;231;p45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45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45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4" name="Google Shape;234;p4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tScience1000.jpeg" id="166" name="Google Shape;166;p36"/>
          <p:cNvPicPr preferRelativeResize="0"/>
          <p:nvPr/>
        </p:nvPicPr>
        <p:blipFill rotWithShape="1">
          <a:blip r:embed="rId3">
            <a:alphaModFix/>
          </a:blip>
          <a:srcRect b="31779" l="0" r="0" t="31775"/>
          <a:stretch/>
        </p:blipFill>
        <p:spPr>
          <a:xfrm>
            <a:off x="0" y="0"/>
            <a:ext cx="9144003" cy="22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6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8" name="Google Shape;168;p36"/>
          <p:cNvSpPr txBox="1"/>
          <p:nvPr>
            <p:ph idx="1" type="body"/>
          </p:nvPr>
        </p:nvSpPr>
        <p:spPr>
          <a:xfrm>
            <a:off x="3502375" y="2540450"/>
            <a:ext cx="54540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How does the knowledge within sciences differ from artistic knowledge? Hint - use the words ‘</a:t>
            </a:r>
            <a:r>
              <a:rPr b="1" lang="en" sz="2400">
                <a:solidFill>
                  <a:srgbClr val="CC4125"/>
                </a:solidFill>
              </a:rPr>
              <a:t>objective</a:t>
            </a:r>
            <a:r>
              <a:rPr lang="en" sz="2400"/>
              <a:t>’ and ‘subjective’ in your answer.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tup-593344_1280 (1).jpg" id="173" name="Google Shape;173;p37"/>
          <p:cNvPicPr preferRelativeResize="0"/>
          <p:nvPr/>
        </p:nvPicPr>
        <p:blipFill rotWithShape="1">
          <a:blip r:embed="rId3">
            <a:alphaModFix/>
          </a:blip>
          <a:srcRect b="0" l="34500" r="6944" t="1146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7"/>
          <p:cNvSpPr txBox="1"/>
          <p:nvPr>
            <p:ph type="title"/>
          </p:nvPr>
        </p:nvSpPr>
        <p:spPr>
          <a:xfrm>
            <a:off x="4903325" y="233150"/>
            <a:ext cx="3966000" cy="17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Group thinking</a:t>
            </a:r>
            <a:endParaRPr b="0" sz="4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5" name="Google Shape;175;p37"/>
          <p:cNvSpPr txBox="1"/>
          <p:nvPr>
            <p:ph idx="1" type="body"/>
          </p:nvPr>
        </p:nvSpPr>
        <p:spPr>
          <a:xfrm>
            <a:off x="4903325" y="2291550"/>
            <a:ext cx="3966000" cy="23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Form yourself into groups.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Come up with a definition of </a:t>
            </a:r>
            <a:r>
              <a:rPr b="1" lang="en" sz="2200"/>
              <a:t>science</a:t>
            </a:r>
            <a:r>
              <a:rPr lang="en" sz="2200"/>
              <a:t> that you all agree with.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8"/>
          <p:cNvPicPr preferRelativeResize="0"/>
          <p:nvPr/>
        </p:nvPicPr>
        <p:blipFill rotWithShape="1">
          <a:blip r:embed="rId3">
            <a:alphaModFix amt="60000"/>
          </a:blip>
          <a:srcRect b="0" l="10623" r="10623" t="0"/>
          <a:stretch/>
        </p:blipFill>
        <p:spPr>
          <a:xfrm>
            <a:off x="0" y="0"/>
            <a:ext cx="35126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/>
          <p:nvPr>
            <p:ph type="title"/>
          </p:nvPr>
        </p:nvSpPr>
        <p:spPr>
          <a:xfrm>
            <a:off x="190125" y="307825"/>
            <a:ext cx="30420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ltra"/>
                <a:ea typeface="Ultra"/>
                <a:cs typeface="Ultra"/>
                <a:sym typeface="Ultra"/>
              </a:rPr>
              <a:t>Compare your definition...</a:t>
            </a:r>
            <a:endParaRPr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82" name="Google Shape;182;p38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This is the definition of science according to the British Science Council.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2100"/>
              <a:t>"...Science is the pursuit of knowledge and understanding of the natural and social world following a systematic methodology based on </a:t>
            </a:r>
            <a:r>
              <a:rPr b="1" i="1" lang="en" sz="2100">
                <a:solidFill>
                  <a:srgbClr val="CC4125"/>
                </a:solidFill>
              </a:rPr>
              <a:t>evidence</a:t>
            </a:r>
            <a:r>
              <a:rPr b="1" i="1" lang="en" sz="2100"/>
              <a:t>."</a:t>
            </a:r>
            <a:endParaRPr sz="2100"/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Whose definition do you prefer?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What do we commonly call this ‘systematic’ methodology? 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9"/>
          <p:cNvPicPr preferRelativeResize="0"/>
          <p:nvPr/>
        </p:nvPicPr>
        <p:blipFill rotWithShape="1">
          <a:blip r:embed="rId3">
            <a:alphaModFix/>
          </a:blip>
          <a:srcRect b="209" l="0" r="0" t="209"/>
          <a:stretch/>
        </p:blipFill>
        <p:spPr>
          <a:xfrm>
            <a:off x="428475" y="560700"/>
            <a:ext cx="3388826" cy="381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9"/>
          <p:cNvSpPr txBox="1"/>
          <p:nvPr>
            <p:ph type="title"/>
          </p:nvPr>
        </p:nvSpPr>
        <p:spPr>
          <a:xfrm>
            <a:off x="4047350" y="233150"/>
            <a:ext cx="4821900" cy="123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Typical stages of the scientific method</a:t>
            </a:r>
            <a:endParaRPr b="0" sz="2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89" name="Google Shape;189;p39"/>
          <p:cNvSpPr txBox="1"/>
          <p:nvPr>
            <p:ph idx="1" type="body"/>
          </p:nvPr>
        </p:nvSpPr>
        <p:spPr>
          <a:xfrm>
            <a:off x="4047350" y="1613625"/>
            <a:ext cx="2274000" cy="15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1. Asking a question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2. Initial research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3. Hypothesis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4. Experimentation</a:t>
            </a:r>
            <a:endParaRPr sz="1500"/>
          </a:p>
        </p:txBody>
      </p:sp>
      <p:sp>
        <p:nvSpPr>
          <p:cNvPr id="190" name="Google Shape;190;p39"/>
          <p:cNvSpPr txBox="1"/>
          <p:nvPr/>
        </p:nvSpPr>
        <p:spPr>
          <a:xfrm>
            <a:off x="6372150" y="1613625"/>
            <a:ext cx="2382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5. Analysis of data</a:t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6. Peer Review</a:t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7. Publication</a:t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8. Replication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4047350" y="2886450"/>
            <a:ext cx="4950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Examine the step of the scientific method. </a:t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have they been designed to ensure that knowledge is produced in an </a:t>
            </a:r>
            <a:r>
              <a:rPr b="1" lang="en" sz="15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way? </a:t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role do values play in the production of scientific knowledge?</a:t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How else is </a:t>
            </a:r>
            <a:r>
              <a:rPr b="1" lang="en" sz="1500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objectivity</a:t>
            </a:r>
            <a:r>
              <a:rPr lang="en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ensured in science?</a:t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0"/>
          <p:cNvPicPr preferRelativeResize="0"/>
          <p:nvPr/>
        </p:nvPicPr>
        <p:blipFill rotWithShape="1">
          <a:blip r:embed="rId3">
            <a:alphaModFix amt="60000"/>
          </a:blip>
          <a:srcRect b="0" l="27235" r="27235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0"/>
          <p:cNvSpPr txBox="1"/>
          <p:nvPr>
            <p:ph type="title"/>
          </p:nvPr>
        </p:nvSpPr>
        <p:spPr>
          <a:xfrm>
            <a:off x="311700" y="307825"/>
            <a:ext cx="29505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Ultra"/>
                <a:ea typeface="Ultra"/>
                <a:cs typeface="Ultra"/>
                <a:sym typeface="Ultra"/>
              </a:rPr>
              <a:t>Value-free vs. value- laden science</a:t>
            </a:r>
            <a:endParaRPr b="0"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98" name="Google Shape;198;p40"/>
          <p:cNvSpPr txBox="1"/>
          <p:nvPr>
            <p:ph idx="1" type="body"/>
          </p:nvPr>
        </p:nvSpPr>
        <p:spPr>
          <a:xfrm>
            <a:off x="3850125" y="364950"/>
            <a:ext cx="50991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Write three short paragraphs answering these questions, based on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this Conversation</a:t>
            </a:r>
            <a:r>
              <a:rPr lang="en" sz="1300"/>
              <a:t> article, and including the quotes mentioned.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/>
              <a:t>1. </a:t>
            </a:r>
            <a:r>
              <a:rPr b="1" lang="en" sz="1300"/>
              <a:t>Why does Kevin Elliot say that science is “value-laden”?</a:t>
            </a:r>
            <a:endParaRPr b="1"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“real-world problems”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“extrapolate beyond the available data”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“language employed by scientists is often laden with </a:t>
            </a:r>
            <a:r>
              <a:rPr b="1" lang="en" sz="1300">
                <a:solidFill>
                  <a:srgbClr val="CC4125"/>
                </a:solidFill>
              </a:rPr>
              <a:t>values</a:t>
            </a:r>
            <a:r>
              <a:rPr lang="en" sz="1300"/>
              <a:t>”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2. How should this influence the way we produce scientific knowledge?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“Recognizing values helps science’s integrity”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“promote as much transparency in science as possible”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“science is done by and for human beings.”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3. How does the article challenge the idea of science being carried out in a ‘</a:t>
            </a:r>
            <a:r>
              <a:rPr b="1" lang="en" sz="1300">
                <a:solidFill>
                  <a:srgbClr val="CC4125"/>
                </a:solidFill>
              </a:rPr>
              <a:t>value</a:t>
            </a:r>
            <a:r>
              <a:rPr b="1" lang="en" sz="1300"/>
              <a:t>-free’ way?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1"/>
          <p:cNvPicPr preferRelativeResize="0"/>
          <p:nvPr/>
        </p:nvPicPr>
        <p:blipFill rotWithShape="1">
          <a:blip r:embed="rId3">
            <a:alphaModFix/>
          </a:blip>
          <a:srcRect b="0" l="24927" r="24927" t="0"/>
          <a:stretch/>
        </p:blipFill>
        <p:spPr>
          <a:xfrm>
            <a:off x="5442850" y="308100"/>
            <a:ext cx="3401999" cy="45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1"/>
          <p:cNvSpPr txBox="1"/>
          <p:nvPr>
            <p:ph type="title"/>
          </p:nvPr>
        </p:nvSpPr>
        <p:spPr>
          <a:xfrm>
            <a:off x="291875" y="580400"/>
            <a:ext cx="4813500" cy="15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rgbClr val="CC4125"/>
                </a:solidFill>
                <a:latin typeface="Ultra"/>
                <a:ea typeface="Ultra"/>
                <a:cs typeface="Ultra"/>
                <a:sym typeface="Ultra"/>
              </a:rPr>
              <a:t>Value</a:t>
            </a:r>
            <a:r>
              <a:rPr b="0" lang="en" sz="33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-free vs. </a:t>
            </a:r>
            <a:r>
              <a:rPr b="0" lang="en" sz="3300">
                <a:solidFill>
                  <a:srgbClr val="CC4125"/>
                </a:solidFill>
                <a:latin typeface="Ultra"/>
                <a:ea typeface="Ultra"/>
                <a:cs typeface="Ultra"/>
                <a:sym typeface="Ultra"/>
              </a:rPr>
              <a:t>value</a:t>
            </a:r>
            <a:r>
              <a:rPr b="0" lang="en" sz="33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-laden mathematics</a:t>
            </a:r>
            <a:endParaRPr b="0" sz="33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05" name="Google Shape;205;p41"/>
          <p:cNvSpPr txBox="1"/>
          <p:nvPr>
            <p:ph idx="1" type="body"/>
          </p:nvPr>
        </p:nvSpPr>
        <p:spPr>
          <a:xfrm>
            <a:off x="291975" y="2201500"/>
            <a:ext cx="4911600" cy="22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Mathematics is commonly seen as the most </a:t>
            </a:r>
            <a:r>
              <a:rPr b="1" lang="en" sz="1400">
                <a:solidFill>
                  <a:srgbClr val="CC4125"/>
                </a:solidFill>
              </a:rPr>
              <a:t>objective</a:t>
            </a:r>
            <a:r>
              <a:rPr lang="en" sz="1400"/>
              <a:t> of all the AOKs.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One of the most important ways in which mathematical knowledge plays a role in society is in the creation of algorithms.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What is Cathy O’Neil’s argument in </a:t>
            </a:r>
            <a:r>
              <a:rPr lang="en" sz="14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3-minute video</a:t>
            </a:r>
            <a:r>
              <a:rPr lang="en" sz="1400"/>
              <a:t> that algorithms do not provide us with the means to make </a:t>
            </a:r>
            <a:r>
              <a:rPr lang="en" sz="1400">
                <a:solidFill>
                  <a:srgbClr val="CC4125"/>
                </a:solidFill>
              </a:rPr>
              <a:t>objective</a:t>
            </a:r>
            <a:r>
              <a:rPr lang="en" sz="1400"/>
              <a:t> decisions about the world?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2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2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212" name="Google Shape;212;p42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Related exhibition prompt:</a:t>
            </a:r>
            <a:r>
              <a:rPr lang="en"/>
              <a:t> </a:t>
            </a:r>
            <a:r>
              <a:rPr i="1" lang="en"/>
              <a:t>In what ways do values affect the production of knowledge (IAP-35)?</a:t>
            </a:r>
            <a:endParaRPr i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 to the ideas from this lesson to answer this question.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example, how can our values impinge on the way scientific and mathematical knowledge is produced? Does this undermines or strengthens the integrity of the knowledge?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Think about objects which might help to illustrate your answer.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3"/>
          <p:cNvPicPr preferRelativeResize="0"/>
          <p:nvPr/>
        </p:nvPicPr>
        <p:blipFill rotWithShape="1">
          <a:blip r:embed="rId3">
            <a:alphaModFix/>
          </a:blip>
          <a:srcRect b="0" l="16657" r="16657" t="0"/>
          <a:stretch/>
        </p:blipFill>
        <p:spPr>
          <a:xfrm>
            <a:off x="5022750" y="835500"/>
            <a:ext cx="3397200" cy="347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8" name="Google Shape;218;p43"/>
          <p:cNvSpPr txBox="1"/>
          <p:nvPr>
            <p:ph idx="1" type="body"/>
          </p:nvPr>
        </p:nvSpPr>
        <p:spPr>
          <a:xfrm>
            <a:off x="630075" y="992625"/>
            <a:ext cx="4107000" cy="31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Are science and mathematics </a:t>
            </a:r>
            <a:r>
              <a:rPr b="1" lang="en" sz="3000">
                <a:solidFill>
                  <a:srgbClr val="CC4125"/>
                </a:solidFill>
              </a:rPr>
              <a:t>value</a:t>
            </a:r>
            <a:r>
              <a:rPr lang="en" sz="3000"/>
              <a:t>-free or </a:t>
            </a:r>
            <a:r>
              <a:rPr b="1" lang="en" sz="3000">
                <a:solidFill>
                  <a:srgbClr val="CC4125"/>
                </a:solidFill>
              </a:rPr>
              <a:t>value</a:t>
            </a:r>
            <a:r>
              <a:rPr lang="en" sz="3000"/>
              <a:t>-laden? 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Is this a problem?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