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1B7321-04CA-47E8-B539-783F8D600B5D}">
  <a:tblStyle styleId="{CA1B7321-04CA-47E8-B539-783F8D600B5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5.xml"/><Relationship Id="rId22" Type="http://schemas.openxmlformats.org/officeDocument/2006/relationships/font" Target="fonts/AlfaSlabOne-regular.fntdata"/><Relationship Id="rId10" Type="http://schemas.openxmlformats.org/officeDocument/2006/relationships/slide" Target="slides/slide4.xml"/><Relationship Id="rId21" Type="http://schemas.openxmlformats.org/officeDocument/2006/relationships/font" Target="fonts/Ultra-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slideMaster" Target="slideMasters/slideMaster2.xml"/><Relationship Id="rId19" Type="http://schemas.openxmlformats.org/officeDocument/2006/relationships/font" Target="fonts/ProximaNova-boldItalic.fntdata"/><Relationship Id="rId6" Type="http://schemas.openxmlformats.org/officeDocument/2006/relationships/notesMaster" Target="notesMasters/notesMaster1.xml"/><Relationship Id="rId18" Type="http://schemas.openxmlformats.org/officeDocument/2006/relationships/font" Target="fonts/ProximaNova-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ERAPy_zbSI"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molly_crockett_beware_neuro_bunk" TargetMode="External"/><Relationship Id="rId3" Type="http://schemas.openxmlformats.org/officeDocument/2006/relationships/hyperlink" Target="https://www.ted.com/talks/molly_crockett_beware_neuro_bunk" TargetMode="External"/><Relationship Id="rId4" Type="http://schemas.openxmlformats.org/officeDocument/2006/relationships/hyperlink" Target="https://www.youtube.com/watch?v=b64qvG2Jgro&amp;t=304s" TargetMode="External"/><Relationship Id="rId5" Type="http://schemas.openxmlformats.org/officeDocument/2006/relationships/hyperlink" Target="https://docs.google.com/document/d/1eegyp8T27TN6eUmwN9CviZRb4qaY2PqypUlf1bvHhBE/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1oSlyyJDsRbCBFg2hZ7_FOmuHxOb-2KXWcftA7p27v4/edit?usp=share_lin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jLGXoGsYhfA5fl4HDejXRpbE1iFd0kxaf_P5jYEJhDw/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2159dcf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2159dcf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1ec1827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1ec1827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This starter can lead onto a great discussion. Consideration points include:</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How could these claims be checked?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How can we distinguish between actual results, and ones associated with a placebo effect?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To what extent is our willingness to part with money for a product like this linked to our need for it (eg - during stressful time, like exams, etc.)?</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Can these claims be falsified, after Popper?</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Can these claims be fully explained, after Feynman (for example, what does it mean - scientifically - to have a ‘more focused concentration’ or </a:t>
            </a:r>
            <a:r>
              <a:rPr lang="en">
                <a:latin typeface="Proxima Nova"/>
                <a:ea typeface="Proxima Nova"/>
                <a:cs typeface="Proxima Nova"/>
                <a:sym typeface="Proxima Nova"/>
              </a:rPr>
              <a:t>‘positive outlook’)</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To what extent might the manufacturer be banking on the fact that everyone would pay money for this product just once to try it?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a:latin typeface="Proxima Nova"/>
                <a:ea typeface="Proxima Nova"/>
                <a:cs typeface="Proxima Nova"/>
                <a:sym typeface="Proxima Nova"/>
              </a:rPr>
              <a:t>We return to Neurobliss in the talk by Molly Crockett (slide 4)</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cd81431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cd81431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Video is </a:t>
            </a:r>
            <a:r>
              <a:rPr lang="en" u="sng">
                <a:solidFill>
                  <a:schemeClr val="accent5"/>
                </a:solidFill>
                <a:latin typeface="Proxima Nova"/>
                <a:ea typeface="Proxima Nova"/>
                <a:cs typeface="Proxima Nova"/>
                <a:sym typeface="Proxima Nova"/>
                <a:hlinkClick r:id="rId2">
                  <a:extLst>
                    <a:ext uri="{A12FA001-AC4F-418D-AE19-62706E023703}">
                      <ahyp:hlinkClr val="tx"/>
                    </a:ext>
                  </a:extLst>
                </a:hlinkClick>
              </a:rPr>
              <a:t>here</a:t>
            </a:r>
            <a:r>
              <a:rPr lang="en">
                <a:latin typeface="Proxima Nova"/>
                <a:ea typeface="Proxima Nova"/>
                <a:cs typeface="Proxima Nova"/>
                <a:sym typeface="Proxima Nova"/>
              </a:rPr>
              <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Animated slide - after revealing the first paragraph, demonstrate to students a quick Google search of the extent of ‘clinically proven cosmetics’ (images). This will indicate how ubiquitous this word is - and get them thinking about the second element of the first question.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b="1" lang="en">
                <a:latin typeface="Proxima Nova"/>
                <a:ea typeface="Proxima Nova"/>
                <a:cs typeface="Proxima Nova"/>
                <a:sym typeface="Proxima Nova"/>
              </a:rPr>
              <a:t>‘Clinically’</a:t>
            </a:r>
            <a:r>
              <a:rPr lang="en">
                <a:latin typeface="Proxima Nova"/>
                <a:ea typeface="Proxima Nova"/>
                <a:cs typeface="Proxima Nova"/>
                <a:sym typeface="Proxima Nova"/>
              </a:rPr>
              <a:t> - scientific conditions, experts, controlled, laboratory, etc.</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b="1" lang="en">
                <a:latin typeface="Proxima Nova"/>
                <a:ea typeface="Proxima Nova"/>
                <a:cs typeface="Proxima Nova"/>
                <a:sym typeface="Proxima Nova"/>
              </a:rPr>
              <a:t>‘Proven’</a:t>
            </a:r>
            <a:r>
              <a:rPr lang="en">
                <a:latin typeface="Proxima Nova"/>
                <a:ea typeface="Proxima Nova"/>
                <a:cs typeface="Proxima Nova"/>
                <a:sym typeface="Proxima Nova"/>
              </a:rPr>
              <a:t> - certain, overwhelming evidence, trials, extensive testing, etc.</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Something that is ‘clinically proven’ is something (we would expect) that has been tested in strict scientific conditions, and which has been replicated many times, leading to something we can trust with a great deal of confidence.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Note the level of governmental authentication of products termed ‘clinically proven’ - or more accurately, the </a:t>
            </a:r>
            <a:r>
              <a:rPr lang="en" u="sng">
                <a:latin typeface="Proxima Nova"/>
                <a:ea typeface="Proxima Nova"/>
                <a:cs typeface="Proxima Nova"/>
                <a:sym typeface="Proxima Nova"/>
              </a:rPr>
              <a:t>lack</a:t>
            </a:r>
            <a:r>
              <a:rPr lang="en">
                <a:latin typeface="Proxima Nova"/>
                <a:ea typeface="Proxima Nova"/>
                <a:cs typeface="Proxima Nova"/>
                <a:sym typeface="Proxima Nova"/>
              </a:rPr>
              <a:t> of authentication.</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1ec18278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1ec18278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Crockett’s TED talk is</a:t>
            </a:r>
            <a:r>
              <a:rPr lang="en">
                <a:uFill>
                  <a:noFill/>
                </a:uFill>
                <a:latin typeface="Proxima Nova"/>
                <a:ea typeface="Proxima Nova"/>
                <a:cs typeface="Proxima Nova"/>
                <a:sym typeface="Proxima Nova"/>
                <a:hlinkClick r:id="rId2"/>
              </a:rPr>
              <a:t> </a:t>
            </a:r>
            <a:r>
              <a:rPr lang="en" u="sng">
                <a:latin typeface="Proxima Nova"/>
                <a:ea typeface="Proxima Nova"/>
                <a:cs typeface="Proxima Nova"/>
                <a:sym typeface="Proxima Nova"/>
                <a:hlinkClick r:id="rId3"/>
              </a:rPr>
              <a:t>here</a:t>
            </a:r>
            <a:r>
              <a:rPr lang="en">
                <a:latin typeface="Proxima Nova"/>
                <a:ea typeface="Proxima Nova"/>
                <a:cs typeface="Proxima Nova"/>
                <a:sym typeface="Proxima Nova"/>
              </a:rPr>
              <a:t> (YouTube alternative - </a:t>
            </a:r>
            <a:r>
              <a:rPr lang="en" u="sng">
                <a:latin typeface="Proxima Nova"/>
                <a:ea typeface="Proxima Nova"/>
                <a:cs typeface="Proxima Nova"/>
                <a:sym typeface="Proxima Nova"/>
                <a:hlinkClick r:id="rId4"/>
              </a:rPr>
              <a:t>here</a:t>
            </a:r>
            <a:r>
              <a:rPr lang="en">
                <a:latin typeface="Proxima Nova"/>
                <a:ea typeface="Proxima Nova"/>
                <a:cs typeface="Proxima Nova"/>
                <a:sym typeface="Proxima Nova"/>
              </a:rPr>
              <a:t>). It lasts for 11 minutes. Watch the first 5 minutes (up to ‘Dr Love’).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a:latin typeface="Proxima Nova"/>
                <a:ea typeface="Proxima Nova"/>
                <a:cs typeface="Proxima Nova"/>
                <a:sym typeface="Proxima Nova"/>
              </a:rPr>
              <a:t>It’s worth playing this in very small segments:</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Play from 0.00 - 1.15 for the first question. Discuss what she had done, referring to serotonin and tryptophan.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From 1.15 - 2.05 for the second question. You can use this to introduce SYLLOGISMS - Tryptophan helps us to make good decisions. Tryptophan is found in cheese sandwiches. Therefore, cheese sandwiches help us to make good decisions. To highlight the flaw in this reasoning, offer a second syllogism: Humans can breathe oxygen. Oxygen is found in water. Therefore, humans can breathe water.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From 2.05 - 4.30 for the third question. Think about ‘going beyond the science’ - in other words, lying - and how wide-spread this is. Think about how many people </a:t>
            </a:r>
            <a:r>
              <a:rPr i="1" lang="en">
                <a:latin typeface="Proxima Nova"/>
                <a:ea typeface="Proxima Nova"/>
                <a:cs typeface="Proxima Nova"/>
                <a:sym typeface="Proxima Nova"/>
              </a:rPr>
              <a:t>would </a:t>
            </a:r>
            <a:r>
              <a:rPr lang="en">
                <a:latin typeface="Proxima Nova"/>
                <a:ea typeface="Proxima Nova"/>
                <a:cs typeface="Proxima Nova"/>
                <a:sym typeface="Proxima Nova"/>
              </a:rPr>
              <a:t>have taken up the marketers on their offers to promote products.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For questions 4 &amp; 5, let students discuss on tables, and offer ideas.</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a:latin typeface="Proxima Nova"/>
                <a:ea typeface="Proxima Nova"/>
                <a:cs typeface="Proxima Nova"/>
                <a:sym typeface="Proxima Nova"/>
              </a:rPr>
              <a:t>You don’t need to go beyond this - just ask students to offer their thoughts on why this could all be called ‘neuro-bunk’ or ‘psycho-babble’, and then why we are so vulnerable to it (NEED!).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
                <a:latin typeface="Proxima Nova"/>
                <a:ea typeface="Proxima Nova"/>
                <a:cs typeface="Proxima Nova"/>
                <a:sym typeface="Proxima Nova"/>
              </a:rPr>
              <a:t>To expand this part of the lesson, use t</a:t>
            </a:r>
            <a:r>
              <a:rPr lang="en">
                <a:latin typeface="Proxima Nova"/>
                <a:ea typeface="Proxima Nova"/>
                <a:cs typeface="Proxima Nova"/>
                <a:sym typeface="Proxima Nova"/>
              </a:rPr>
              <a:t>he optional </a:t>
            </a:r>
            <a:r>
              <a:rPr lang="en" u="sng">
                <a:latin typeface="Proxima Nova"/>
                <a:ea typeface="Proxima Nova"/>
                <a:cs typeface="Proxima Nova"/>
                <a:sym typeface="Proxima Nova"/>
                <a:hlinkClick r:id="rId5"/>
              </a:rPr>
              <a:t>handout</a:t>
            </a:r>
            <a:r>
              <a:rPr lang="en">
                <a:latin typeface="Proxima Nova"/>
                <a:ea typeface="Proxima Nova"/>
                <a:cs typeface="Proxima Nova"/>
                <a:sym typeface="Proxima Nova"/>
              </a:rPr>
              <a:t>. D</a:t>
            </a:r>
            <a:r>
              <a:rPr lang="en">
                <a:latin typeface="Proxima Nova"/>
                <a:ea typeface="Proxima Nova"/>
                <a:cs typeface="Proxima Nova"/>
                <a:sym typeface="Proxima Nova"/>
              </a:rPr>
              <a:t>iscuss in more detail the issues that she raises, and the answers students have come up with. Particularly worthy of consideration is question 6, which illustrates that it isn’t just commercial and non-scientific groups that seek to exploit us with ‘psycho-babble’. Link this to the last lesson, in which we thought about the implications of pseudo-science.</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61640508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1640508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can be turned into a presentation, a written piece of work, a classroom discussion - whatever you want, or what time dictates.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If you have lots of time, check out our </a:t>
            </a:r>
            <a:r>
              <a:rPr lang="en" u="sng">
                <a:solidFill>
                  <a:schemeClr val="hlink"/>
                </a:solidFill>
                <a:latin typeface="Proxima Nova"/>
                <a:ea typeface="Proxima Nova"/>
                <a:cs typeface="Proxima Nova"/>
                <a:sym typeface="Proxima Nova"/>
                <a:hlinkClick r:id="rId2"/>
              </a:rPr>
              <a:t>Feynman-Crockett Award for Spurious Science</a:t>
            </a:r>
            <a:r>
              <a:rPr lang="en">
                <a:latin typeface="Proxima Nova"/>
                <a:ea typeface="Proxima Nova"/>
                <a:cs typeface="Proxima Nova"/>
                <a:sym typeface="Proxima Nova"/>
              </a:rPr>
              <a:t> as a possible task.</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38ed877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38ed877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cd81431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5cd81431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ECREE is fantastically useful for us! Make sure students really take it in and appreciate it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BQ3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38ed8772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38ed8772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d201d13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0d201d13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BQ3,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6">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389100" y="0"/>
            <a:ext cx="5754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txBox="1"/>
          <p:nvPr>
            <p:ph type="title"/>
          </p:nvPr>
        </p:nvSpPr>
        <p:spPr>
          <a:xfrm>
            <a:off x="321825" y="694100"/>
            <a:ext cx="2651400" cy="1781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sp>
        <p:nvSpPr>
          <p:cNvPr id="57" name="Google Shape;57;p13"/>
          <p:cNvSpPr txBox="1"/>
          <p:nvPr>
            <p:ph idx="1" type="body"/>
          </p:nvPr>
        </p:nvSpPr>
        <p:spPr>
          <a:xfrm>
            <a:off x="321825" y="2506879"/>
            <a:ext cx="2651400" cy="1937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1600"/>
              </a:spcBef>
              <a:spcAft>
                <a:spcPts val="0"/>
              </a:spcAft>
              <a:buClr>
                <a:schemeClr val="dk1"/>
              </a:buClr>
              <a:buSzPts val="1200"/>
              <a:buChar char="○"/>
              <a:defRPr sz="1200">
                <a:solidFill>
                  <a:schemeClr val="dk1"/>
                </a:solidFill>
              </a:defRPr>
            </a:lvl2pPr>
            <a:lvl3pPr indent="-304800" lvl="2" marL="1371600" algn="l">
              <a:lnSpc>
                <a:spcPct val="115000"/>
              </a:lnSpc>
              <a:spcBef>
                <a:spcPts val="1600"/>
              </a:spcBef>
              <a:spcAft>
                <a:spcPts val="0"/>
              </a:spcAft>
              <a:buClr>
                <a:schemeClr val="dk1"/>
              </a:buClr>
              <a:buSzPts val="1200"/>
              <a:buChar char="■"/>
              <a:defRPr sz="1200">
                <a:solidFill>
                  <a:schemeClr val="dk1"/>
                </a:solidFill>
              </a:defRPr>
            </a:lvl3pPr>
            <a:lvl4pPr indent="-304800" lvl="3" marL="1828800" algn="l">
              <a:lnSpc>
                <a:spcPct val="115000"/>
              </a:lnSpc>
              <a:spcBef>
                <a:spcPts val="1600"/>
              </a:spcBef>
              <a:spcAft>
                <a:spcPts val="0"/>
              </a:spcAft>
              <a:buClr>
                <a:schemeClr val="dk1"/>
              </a:buClr>
              <a:buSzPts val="1200"/>
              <a:buChar char="●"/>
              <a:defRPr sz="1200">
                <a:solidFill>
                  <a:schemeClr val="dk1"/>
                </a:solidFill>
              </a:defRPr>
            </a:lvl4pPr>
            <a:lvl5pPr indent="-304800" lvl="4" marL="2286000" algn="l">
              <a:lnSpc>
                <a:spcPct val="115000"/>
              </a:lnSpc>
              <a:spcBef>
                <a:spcPts val="1600"/>
              </a:spcBef>
              <a:spcAft>
                <a:spcPts val="0"/>
              </a:spcAft>
              <a:buClr>
                <a:schemeClr val="dk1"/>
              </a:buClr>
              <a:buSzPts val="1200"/>
              <a:buChar char="○"/>
              <a:defRPr sz="1200">
                <a:solidFill>
                  <a:schemeClr val="dk1"/>
                </a:solidFill>
              </a:defRPr>
            </a:lvl5pPr>
            <a:lvl6pPr indent="-304800" lvl="5" marL="2743200" algn="l">
              <a:lnSpc>
                <a:spcPct val="115000"/>
              </a:lnSpc>
              <a:spcBef>
                <a:spcPts val="1600"/>
              </a:spcBef>
              <a:spcAft>
                <a:spcPts val="0"/>
              </a:spcAft>
              <a:buClr>
                <a:schemeClr val="dk1"/>
              </a:buClr>
              <a:buSzPts val="1200"/>
              <a:buChar char="■"/>
              <a:defRPr sz="1200">
                <a:solidFill>
                  <a:schemeClr val="dk1"/>
                </a:solidFill>
              </a:defRPr>
            </a:lvl6pPr>
            <a:lvl7pPr indent="-304800" lvl="6" marL="3200400" algn="l">
              <a:lnSpc>
                <a:spcPct val="115000"/>
              </a:lnSpc>
              <a:spcBef>
                <a:spcPts val="1600"/>
              </a:spcBef>
              <a:spcAft>
                <a:spcPts val="0"/>
              </a:spcAft>
              <a:buClr>
                <a:schemeClr val="dk1"/>
              </a:buClr>
              <a:buSzPts val="1200"/>
              <a:buChar char="●"/>
              <a:defRPr sz="1200">
                <a:solidFill>
                  <a:schemeClr val="dk1"/>
                </a:solidFill>
              </a:defRPr>
            </a:lvl7pPr>
            <a:lvl8pPr indent="-304800" lvl="7" marL="3657600" algn="l">
              <a:lnSpc>
                <a:spcPct val="115000"/>
              </a:lnSpc>
              <a:spcBef>
                <a:spcPts val="1600"/>
              </a:spcBef>
              <a:spcAft>
                <a:spcPts val="0"/>
              </a:spcAft>
              <a:buClr>
                <a:schemeClr val="dk1"/>
              </a:buClr>
              <a:buSzPts val="1200"/>
              <a:buChar char="○"/>
              <a:defRPr sz="1200">
                <a:solidFill>
                  <a:schemeClr val="dk1"/>
                </a:solidFill>
              </a:defRPr>
            </a:lvl8pPr>
            <a:lvl9pPr indent="-304800" lvl="8" marL="4114800" algn="l">
              <a:lnSpc>
                <a:spcPct val="115000"/>
              </a:lnSpc>
              <a:spcBef>
                <a:spcPts val="1600"/>
              </a:spcBef>
              <a:spcAft>
                <a:spcPts val="1600"/>
              </a:spcAft>
              <a:buClr>
                <a:schemeClr val="dk1"/>
              </a:buClr>
              <a:buSzPts val="1200"/>
              <a:buChar char="■"/>
              <a:defRPr sz="12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7">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000000"/>
                </a:solidFill>
              </a:defRPr>
            </a:lvl1pPr>
            <a:lvl2pPr lvl="1" algn="l">
              <a:lnSpc>
                <a:spcPct val="100000"/>
              </a:lnSpc>
              <a:spcBef>
                <a:spcPts val="0"/>
              </a:spcBef>
              <a:spcAft>
                <a:spcPts val="0"/>
              </a:spcAft>
              <a:buClr>
                <a:schemeClr val="dk1"/>
              </a:buClr>
              <a:buSzPts val="1800"/>
              <a:buNone/>
              <a:defRPr b="1" sz="1800">
                <a:solidFill>
                  <a:srgbClr val="000000"/>
                </a:solidFill>
              </a:defRPr>
            </a:lvl2pPr>
            <a:lvl3pPr lvl="2" algn="l">
              <a:lnSpc>
                <a:spcPct val="100000"/>
              </a:lnSpc>
              <a:spcBef>
                <a:spcPts val="0"/>
              </a:spcBef>
              <a:spcAft>
                <a:spcPts val="0"/>
              </a:spcAft>
              <a:buClr>
                <a:schemeClr val="dk1"/>
              </a:buClr>
              <a:buSzPts val="1800"/>
              <a:buNone/>
              <a:defRPr b="1" sz="1800">
                <a:solidFill>
                  <a:srgbClr val="000000"/>
                </a:solidFill>
              </a:defRPr>
            </a:lvl3pPr>
            <a:lvl4pPr lvl="3" algn="l">
              <a:lnSpc>
                <a:spcPct val="100000"/>
              </a:lnSpc>
              <a:spcBef>
                <a:spcPts val="0"/>
              </a:spcBef>
              <a:spcAft>
                <a:spcPts val="0"/>
              </a:spcAft>
              <a:buClr>
                <a:schemeClr val="dk1"/>
              </a:buClr>
              <a:buSzPts val="1800"/>
              <a:buNone/>
              <a:defRPr b="1" sz="1800">
                <a:solidFill>
                  <a:srgbClr val="000000"/>
                </a:solidFill>
              </a:defRPr>
            </a:lvl4pPr>
            <a:lvl5pPr lvl="4" algn="l">
              <a:lnSpc>
                <a:spcPct val="100000"/>
              </a:lnSpc>
              <a:spcBef>
                <a:spcPts val="0"/>
              </a:spcBef>
              <a:spcAft>
                <a:spcPts val="0"/>
              </a:spcAft>
              <a:buClr>
                <a:schemeClr val="dk1"/>
              </a:buClr>
              <a:buSzPts val="1800"/>
              <a:buNone/>
              <a:defRPr b="1" sz="1800">
                <a:solidFill>
                  <a:srgbClr val="000000"/>
                </a:solidFill>
              </a:defRPr>
            </a:lvl5pPr>
            <a:lvl6pPr lvl="5" algn="l">
              <a:lnSpc>
                <a:spcPct val="100000"/>
              </a:lnSpc>
              <a:spcBef>
                <a:spcPts val="0"/>
              </a:spcBef>
              <a:spcAft>
                <a:spcPts val="0"/>
              </a:spcAft>
              <a:buClr>
                <a:schemeClr val="dk1"/>
              </a:buClr>
              <a:buSzPts val="1800"/>
              <a:buNone/>
              <a:defRPr b="1" sz="1800">
                <a:solidFill>
                  <a:srgbClr val="000000"/>
                </a:solidFill>
              </a:defRPr>
            </a:lvl6pPr>
            <a:lvl7pPr lvl="6" algn="l">
              <a:lnSpc>
                <a:spcPct val="100000"/>
              </a:lnSpc>
              <a:spcBef>
                <a:spcPts val="0"/>
              </a:spcBef>
              <a:spcAft>
                <a:spcPts val="0"/>
              </a:spcAft>
              <a:buClr>
                <a:schemeClr val="dk1"/>
              </a:buClr>
              <a:buSzPts val="1800"/>
              <a:buNone/>
              <a:defRPr b="1" sz="1800">
                <a:solidFill>
                  <a:srgbClr val="000000"/>
                </a:solidFill>
              </a:defRPr>
            </a:lvl7pPr>
            <a:lvl8pPr lvl="7" algn="l">
              <a:lnSpc>
                <a:spcPct val="100000"/>
              </a:lnSpc>
              <a:spcBef>
                <a:spcPts val="0"/>
              </a:spcBef>
              <a:spcAft>
                <a:spcPts val="0"/>
              </a:spcAft>
              <a:buClr>
                <a:schemeClr val="dk1"/>
              </a:buClr>
              <a:buSzPts val="1800"/>
              <a:buNone/>
              <a:defRPr b="1" sz="1800">
                <a:solidFill>
                  <a:srgbClr val="000000"/>
                </a:solidFill>
              </a:defRPr>
            </a:lvl8pPr>
            <a:lvl9pPr lvl="8" algn="l">
              <a:lnSpc>
                <a:spcPct val="100000"/>
              </a:lnSpc>
              <a:spcBef>
                <a:spcPts val="0"/>
              </a:spcBef>
              <a:spcAft>
                <a:spcPts val="0"/>
              </a:spcAft>
              <a:buClr>
                <a:schemeClr val="dk1"/>
              </a:buClr>
              <a:buSzPts val="1800"/>
              <a:buNone/>
              <a:defRPr b="1" sz="1800">
                <a:solidFill>
                  <a:srgbClr val="000000"/>
                </a:solidFill>
              </a:defRPr>
            </a:lvl9pPr>
          </a:lstStyle>
          <a:p/>
        </p:txBody>
      </p:sp>
      <p:sp>
        <p:nvSpPr>
          <p:cNvPr id="62" name="Google Shape;62;p14"/>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3" name="Google Shape;63;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64" name="Shape 64"/>
        <p:cNvGrpSpPr/>
        <p:nvPr/>
      </p:nvGrpSpPr>
      <p:grpSpPr>
        <a:xfrm>
          <a:off x="0" y="0"/>
          <a:ext cx="0" cy="0"/>
          <a:chOff x="0" y="0"/>
          <a:chExt cx="0" cy="0"/>
        </a:xfrm>
      </p:grpSpPr>
      <p:sp>
        <p:nvSpPr>
          <p:cNvPr id="65" name="Google Shape;65;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67" name="Google Shape;67;p15"/>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8" name="Google Shape;68;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cxnSp>
        <p:nvCxnSpPr>
          <p:cNvPr id="74" name="Google Shape;74;p17"/>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75" name="Google Shape;75;p17"/>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76" name="Google Shape;76;p17"/>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78" name="Shape 78"/>
        <p:cNvGrpSpPr/>
        <p:nvPr/>
      </p:nvGrpSpPr>
      <p:grpSpPr>
        <a:xfrm>
          <a:off x="0" y="0"/>
          <a:ext cx="0" cy="0"/>
          <a:chOff x="0" y="0"/>
          <a:chExt cx="0" cy="0"/>
        </a:xfrm>
      </p:grpSpPr>
      <p:sp>
        <p:nvSpPr>
          <p:cNvPr id="79" name="Google Shape;79;p18"/>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 name="Google Shape;87;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2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9" name="Google Shape;8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3" name="Shape 93"/>
        <p:cNvGrpSpPr/>
        <p:nvPr/>
      </p:nvGrpSpPr>
      <p:grpSpPr>
        <a:xfrm>
          <a:off x="0" y="0"/>
          <a:ext cx="0" cy="0"/>
          <a:chOff x="0" y="0"/>
          <a:chExt cx="0" cy="0"/>
        </a:xfrm>
      </p:grpSpPr>
      <p:sp>
        <p:nvSpPr>
          <p:cNvPr id="94" name="Google Shape;94;p22"/>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5" name="Google Shape;95;p22"/>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97" name="Shape 97"/>
        <p:cNvGrpSpPr/>
        <p:nvPr/>
      </p:nvGrpSpPr>
      <p:grpSpPr>
        <a:xfrm>
          <a:off x="0" y="0"/>
          <a:ext cx="0" cy="0"/>
          <a:chOff x="0" y="0"/>
          <a:chExt cx="0" cy="0"/>
        </a:xfrm>
      </p:grpSpPr>
      <p:sp>
        <p:nvSpPr>
          <p:cNvPr id="98" name="Google Shape;98;p23"/>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24"/>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 name="Google Shape;102;p2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3" name="Google Shape;103;p24"/>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04" name="Google Shape;104;p24"/>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5" name="Google Shape;105;p2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6" name="Google Shape;10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7" name="Shape 107"/>
        <p:cNvGrpSpPr/>
        <p:nvPr/>
      </p:nvGrpSpPr>
      <p:grpSpPr>
        <a:xfrm>
          <a:off x="0" y="0"/>
          <a:ext cx="0" cy="0"/>
          <a:chOff x="0" y="0"/>
          <a:chExt cx="0" cy="0"/>
        </a:xfrm>
      </p:grpSpPr>
      <p:sp>
        <p:nvSpPr>
          <p:cNvPr id="108" name="Google Shape;108;p25"/>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09" name="Google Shape;10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 name="Shape 110"/>
        <p:cNvGrpSpPr/>
        <p:nvPr/>
      </p:nvGrpSpPr>
      <p:grpSpPr>
        <a:xfrm>
          <a:off x="0" y="0"/>
          <a:ext cx="0" cy="0"/>
          <a:chOff x="0" y="0"/>
          <a:chExt cx="0" cy="0"/>
        </a:xfrm>
      </p:grpSpPr>
      <p:sp>
        <p:nvSpPr>
          <p:cNvPr id="111" name="Google Shape;111;p26"/>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0"/>
              <a:buNone/>
              <a:defRPr sz="11000">
                <a:solidFill>
                  <a:schemeClr val="dk1"/>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112" name="Google Shape;112;p26"/>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3" name="Google Shape;11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5">
    <p:bg>
      <p:bgPr>
        <a:solidFill>
          <a:srgbClr val="FFFFFF"/>
        </a:solidFill>
      </p:bgPr>
    </p:bg>
    <p:spTree>
      <p:nvGrpSpPr>
        <p:cNvPr id="116" name="Shape 116"/>
        <p:cNvGrpSpPr/>
        <p:nvPr/>
      </p:nvGrpSpPr>
      <p:grpSpPr>
        <a:xfrm>
          <a:off x="0" y="0"/>
          <a:ext cx="0" cy="0"/>
          <a:chOff x="0" y="0"/>
          <a:chExt cx="0" cy="0"/>
        </a:xfrm>
      </p:grpSpPr>
      <p:sp>
        <p:nvSpPr>
          <p:cNvPr id="117" name="Google Shape;117;p2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8"/>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8"/>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20" name="Google Shape;120;p28"/>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21" name="Google Shape;121;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1">
  <p:cSld name="AUTOLAYOUT_31">
    <p:bg>
      <p:bgPr>
        <a:solidFill>
          <a:srgbClr val="FFFFFF"/>
        </a:solidFill>
      </p:bgPr>
    </p:bg>
    <p:spTree>
      <p:nvGrpSpPr>
        <p:cNvPr id="122" name="Shape 122"/>
        <p:cNvGrpSpPr/>
        <p:nvPr/>
      </p:nvGrpSpPr>
      <p:grpSpPr>
        <a:xfrm>
          <a:off x="0" y="0"/>
          <a:ext cx="0" cy="0"/>
          <a:chOff x="0" y="0"/>
          <a:chExt cx="0" cy="0"/>
        </a:xfrm>
      </p:grpSpPr>
      <p:sp>
        <p:nvSpPr>
          <p:cNvPr id="123" name="Google Shape;123;p29"/>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9"/>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b="1" sz="4000">
                <a:solidFill>
                  <a:srgbClr val="FFFFFF"/>
                </a:solidFill>
              </a:defRPr>
            </a:lvl1pPr>
            <a:lvl2pPr lvl="1" rtl="0" algn="ctr">
              <a:lnSpc>
                <a:spcPct val="100000"/>
              </a:lnSpc>
              <a:spcBef>
                <a:spcPts val="0"/>
              </a:spcBef>
              <a:spcAft>
                <a:spcPts val="0"/>
              </a:spcAft>
              <a:buClr>
                <a:srgbClr val="FFFFFF"/>
              </a:buClr>
              <a:buSzPts val="4000"/>
              <a:buNone/>
              <a:defRPr b="1" sz="4000">
                <a:solidFill>
                  <a:srgbClr val="FFFFFF"/>
                </a:solidFill>
              </a:defRPr>
            </a:lvl2pPr>
            <a:lvl3pPr lvl="2" rtl="0" algn="ctr">
              <a:lnSpc>
                <a:spcPct val="100000"/>
              </a:lnSpc>
              <a:spcBef>
                <a:spcPts val="0"/>
              </a:spcBef>
              <a:spcAft>
                <a:spcPts val="0"/>
              </a:spcAft>
              <a:buClr>
                <a:srgbClr val="FFFFFF"/>
              </a:buClr>
              <a:buSzPts val="4000"/>
              <a:buNone/>
              <a:defRPr b="1" sz="4000">
                <a:solidFill>
                  <a:srgbClr val="FFFFFF"/>
                </a:solidFill>
              </a:defRPr>
            </a:lvl3pPr>
            <a:lvl4pPr lvl="3" rtl="0" algn="ctr">
              <a:lnSpc>
                <a:spcPct val="100000"/>
              </a:lnSpc>
              <a:spcBef>
                <a:spcPts val="0"/>
              </a:spcBef>
              <a:spcAft>
                <a:spcPts val="0"/>
              </a:spcAft>
              <a:buClr>
                <a:srgbClr val="FFFFFF"/>
              </a:buClr>
              <a:buSzPts val="4000"/>
              <a:buNone/>
              <a:defRPr b="1" sz="4000">
                <a:solidFill>
                  <a:srgbClr val="FFFFFF"/>
                </a:solidFill>
              </a:defRPr>
            </a:lvl4pPr>
            <a:lvl5pPr lvl="4" rtl="0" algn="ctr">
              <a:lnSpc>
                <a:spcPct val="100000"/>
              </a:lnSpc>
              <a:spcBef>
                <a:spcPts val="0"/>
              </a:spcBef>
              <a:spcAft>
                <a:spcPts val="0"/>
              </a:spcAft>
              <a:buClr>
                <a:srgbClr val="FFFFFF"/>
              </a:buClr>
              <a:buSzPts val="4000"/>
              <a:buNone/>
              <a:defRPr b="1" sz="4000">
                <a:solidFill>
                  <a:srgbClr val="FFFFFF"/>
                </a:solidFill>
              </a:defRPr>
            </a:lvl5pPr>
            <a:lvl6pPr lvl="5" rtl="0" algn="ctr">
              <a:lnSpc>
                <a:spcPct val="100000"/>
              </a:lnSpc>
              <a:spcBef>
                <a:spcPts val="0"/>
              </a:spcBef>
              <a:spcAft>
                <a:spcPts val="0"/>
              </a:spcAft>
              <a:buClr>
                <a:srgbClr val="FFFFFF"/>
              </a:buClr>
              <a:buSzPts val="4000"/>
              <a:buNone/>
              <a:defRPr b="1" sz="4000">
                <a:solidFill>
                  <a:srgbClr val="FFFFFF"/>
                </a:solidFill>
              </a:defRPr>
            </a:lvl6pPr>
            <a:lvl7pPr lvl="6" rtl="0" algn="ctr">
              <a:lnSpc>
                <a:spcPct val="100000"/>
              </a:lnSpc>
              <a:spcBef>
                <a:spcPts val="0"/>
              </a:spcBef>
              <a:spcAft>
                <a:spcPts val="0"/>
              </a:spcAft>
              <a:buClr>
                <a:srgbClr val="FFFFFF"/>
              </a:buClr>
              <a:buSzPts val="4000"/>
              <a:buNone/>
              <a:defRPr b="1" sz="4000">
                <a:solidFill>
                  <a:srgbClr val="FFFFFF"/>
                </a:solidFill>
              </a:defRPr>
            </a:lvl7pPr>
            <a:lvl8pPr lvl="7" rtl="0" algn="ctr">
              <a:lnSpc>
                <a:spcPct val="100000"/>
              </a:lnSpc>
              <a:spcBef>
                <a:spcPts val="0"/>
              </a:spcBef>
              <a:spcAft>
                <a:spcPts val="0"/>
              </a:spcAft>
              <a:buClr>
                <a:srgbClr val="FFFFFF"/>
              </a:buClr>
              <a:buSzPts val="4000"/>
              <a:buNone/>
              <a:defRPr b="1" sz="4000">
                <a:solidFill>
                  <a:srgbClr val="FFFFFF"/>
                </a:solidFill>
              </a:defRPr>
            </a:lvl8pPr>
            <a:lvl9pPr lvl="8" rtl="0" algn="ctr">
              <a:lnSpc>
                <a:spcPct val="100000"/>
              </a:lnSpc>
              <a:spcBef>
                <a:spcPts val="0"/>
              </a:spcBef>
              <a:spcAft>
                <a:spcPts val="0"/>
              </a:spcAft>
              <a:buClr>
                <a:srgbClr val="FFFFFF"/>
              </a:buClr>
              <a:buSzPts val="4000"/>
              <a:buNone/>
              <a:defRPr b="1" sz="4000">
                <a:solidFill>
                  <a:srgbClr val="FFFFFF"/>
                </a:solidFill>
              </a:defRPr>
            </a:lvl9pPr>
          </a:lstStyle>
          <a:p/>
        </p:txBody>
      </p:sp>
      <p:sp>
        <p:nvSpPr>
          <p:cNvPr id="125" name="Google Shape;125;p29"/>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126" name="Google Shape;126;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32">
    <p:bg>
      <p:bgPr>
        <a:solidFill>
          <a:srgbClr val="FFFFFF"/>
        </a:solidFill>
      </p:bgPr>
    </p:bg>
    <p:spTree>
      <p:nvGrpSpPr>
        <p:cNvPr id="127" name="Shape 127"/>
        <p:cNvGrpSpPr/>
        <p:nvPr/>
      </p:nvGrpSpPr>
      <p:grpSpPr>
        <a:xfrm>
          <a:off x="0" y="0"/>
          <a:ext cx="0" cy="0"/>
          <a:chOff x="0" y="0"/>
          <a:chExt cx="0" cy="0"/>
        </a:xfrm>
      </p:grpSpPr>
      <p:sp>
        <p:nvSpPr>
          <p:cNvPr id="128" name="Google Shape;128;p3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131" name="Google Shape;131;p3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2" name="Google Shape;132;p3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4">
    <p:bg>
      <p:bgPr>
        <a:solidFill>
          <a:srgbClr val="FFFFFF"/>
        </a:solidFill>
      </p:bgPr>
    </p:bg>
    <p:spTree>
      <p:nvGrpSpPr>
        <p:cNvPr id="133" name="Shape 133"/>
        <p:cNvGrpSpPr/>
        <p:nvPr/>
      </p:nvGrpSpPr>
      <p:grpSpPr>
        <a:xfrm>
          <a:off x="0" y="0"/>
          <a:ext cx="0" cy="0"/>
          <a:chOff x="0" y="0"/>
          <a:chExt cx="0" cy="0"/>
        </a:xfrm>
      </p:grpSpPr>
      <p:sp>
        <p:nvSpPr>
          <p:cNvPr id="134" name="Google Shape;134;p3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37" name="Google Shape;137;p3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8" name="Google Shape;138;p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6"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1" name="Google Shape;7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72" name="Google Shape;7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hyperlink" Target="https://www.youtube.com/watch?v=b64qvG2Jgro&amp;t=304s"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s://www.vox.com/science-and-health/2017/7/19/15988180/gwyneth-paltrow-goop-jade-egg-debunkers"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44" name="Google Shape;144;p32"/>
          <p:cNvSpPr txBox="1"/>
          <p:nvPr>
            <p:ph type="ctrTitle"/>
          </p:nvPr>
        </p:nvSpPr>
        <p:spPr>
          <a:xfrm>
            <a:off x="952075" y="1535550"/>
            <a:ext cx="7268100" cy="179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600">
                <a:solidFill>
                  <a:schemeClr val="lt1"/>
                </a:solidFill>
                <a:latin typeface="Fugaz One"/>
                <a:ea typeface="Fugaz One"/>
                <a:cs typeface="Fugaz One"/>
                <a:sym typeface="Fugaz One"/>
              </a:rPr>
              <a:t>NEURO-BUNK</a:t>
            </a:r>
            <a:endParaRPr sz="8600">
              <a:solidFill>
                <a:schemeClr val="lt1"/>
              </a:solidFill>
              <a:latin typeface="Fugaz One"/>
              <a:ea typeface="Fugaz One"/>
              <a:cs typeface="Fugaz One"/>
              <a:sym typeface="Fugaz One"/>
            </a:endParaRPr>
          </a:p>
        </p:txBody>
      </p:sp>
      <p:sp>
        <p:nvSpPr>
          <p:cNvPr id="145" name="Google Shape;145;p32"/>
          <p:cNvSpPr txBox="1"/>
          <p:nvPr>
            <p:ph idx="1" type="subTitle"/>
          </p:nvPr>
        </p:nvSpPr>
        <p:spPr>
          <a:xfrm>
            <a:off x="889000" y="3645725"/>
            <a:ext cx="72150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explain how and why organisations try to ‘spin’ scientific knowledge</a:t>
            </a:r>
            <a:endParaRPr i="1" sz="2400">
              <a:solidFill>
                <a:srgbClr val="D0E0E3"/>
              </a:solidFill>
            </a:endParaRPr>
          </a:p>
          <a:p>
            <a:pPr indent="0" lvl="0" marL="0" rtl="0" algn="ctr">
              <a:spcBef>
                <a:spcPts val="0"/>
              </a:spcBef>
              <a:spcAft>
                <a:spcPts val="0"/>
              </a:spcAft>
              <a:buNone/>
            </a:pPr>
            <a:r>
              <a:t/>
            </a:r>
            <a:endParaRPr sz="2000">
              <a:solidFill>
                <a:srgbClr val="D0E0E3"/>
              </a:solidFill>
            </a:endParaRPr>
          </a:p>
        </p:txBody>
      </p:sp>
      <p:sp>
        <p:nvSpPr>
          <p:cNvPr id="146" name="Google Shape;146;p32"/>
          <p:cNvSpPr txBox="1"/>
          <p:nvPr/>
        </p:nvSpPr>
        <p:spPr>
          <a:xfrm>
            <a:off x="1776475" y="542150"/>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BQ3</a:t>
            </a:r>
            <a:r>
              <a:rPr lang="en" sz="3000">
                <a:solidFill>
                  <a:srgbClr val="D0E0E3"/>
                </a:solidFill>
                <a:latin typeface="Proxima Nova"/>
                <a:ea typeface="Proxima Nova"/>
                <a:cs typeface="Proxima Nova"/>
                <a:sym typeface="Proxima Nova"/>
              </a:rPr>
              <a:t> </a:t>
            </a:r>
            <a:r>
              <a:rPr lang="en" sz="3000">
                <a:solidFill>
                  <a:srgbClr val="D0E0E3"/>
                </a:solidFill>
                <a:latin typeface="Proxima Nova"/>
                <a:ea typeface="Proxima Nova"/>
                <a:cs typeface="Proxima Nova"/>
                <a:sym typeface="Proxima Nova"/>
              </a:rPr>
              <a:t>Spin</a:t>
            </a:r>
            <a:r>
              <a:rPr lang="en" sz="3000">
                <a:solidFill>
                  <a:srgbClr val="D0E0E3"/>
                </a:solidFill>
                <a:latin typeface="Proxima Nova"/>
                <a:ea typeface="Proxima Nova"/>
                <a:cs typeface="Proxima Nova"/>
                <a:sym typeface="Proxima Nova"/>
              </a:rPr>
              <a:t> </a:t>
            </a:r>
            <a:r>
              <a:rPr b="1" i="1" lang="en" sz="3000">
                <a:solidFill>
                  <a:srgbClr val="D0E0E3"/>
                </a:solidFill>
                <a:latin typeface="Proxima Nova"/>
                <a:ea typeface="Proxima Nova"/>
                <a:cs typeface="Proxima Nova"/>
                <a:sym typeface="Proxima Nova"/>
              </a:rPr>
              <a:t>Lesson 10</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47" name="Google Shape;147;p32"/>
          <p:cNvPicPr preferRelativeResize="0"/>
          <p:nvPr/>
        </p:nvPicPr>
        <p:blipFill>
          <a:blip r:embed="rId4">
            <a:alphaModFix/>
          </a:blip>
          <a:stretch>
            <a:fillRect/>
          </a:stretch>
        </p:blipFill>
        <p:spPr>
          <a:xfrm>
            <a:off x="952076" y="607375"/>
            <a:ext cx="639920" cy="610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3"/>
          <p:cNvPicPr preferRelativeResize="0"/>
          <p:nvPr/>
        </p:nvPicPr>
        <p:blipFill rotWithShape="1">
          <a:blip r:embed="rId3">
            <a:alphaModFix amt="60000"/>
          </a:blip>
          <a:srcRect b="179" l="0" r="0" t="179"/>
          <a:stretch/>
        </p:blipFill>
        <p:spPr>
          <a:xfrm>
            <a:off x="0" y="0"/>
            <a:ext cx="3512599" cy="5143498"/>
          </a:xfrm>
          <a:prstGeom prst="rect">
            <a:avLst/>
          </a:prstGeom>
          <a:noFill/>
          <a:ln>
            <a:noFill/>
          </a:ln>
        </p:spPr>
      </p:pic>
      <p:sp>
        <p:nvSpPr>
          <p:cNvPr id="153" name="Google Shape;153;p33"/>
          <p:cNvSpPr txBox="1"/>
          <p:nvPr>
            <p:ph type="title"/>
          </p:nvPr>
        </p:nvSpPr>
        <p:spPr>
          <a:xfrm>
            <a:off x="232825" y="307825"/>
            <a:ext cx="29952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Ultra"/>
                <a:ea typeface="Ultra"/>
                <a:cs typeface="Ultra"/>
                <a:sym typeface="Ultra"/>
              </a:rPr>
              <a:t>Starter</a:t>
            </a:r>
            <a:endParaRPr sz="4800">
              <a:latin typeface="Ultra"/>
              <a:ea typeface="Ultra"/>
              <a:cs typeface="Ultra"/>
              <a:sym typeface="Ultra"/>
            </a:endParaRPr>
          </a:p>
        </p:txBody>
      </p:sp>
      <p:sp>
        <p:nvSpPr>
          <p:cNvPr id="154" name="Google Shape;154;p33"/>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Claims on a label of a (real) drinks product, called ‘Neurobliss’:</a:t>
            </a:r>
            <a:endParaRPr sz="2400"/>
          </a:p>
          <a:p>
            <a:pPr indent="-381000" lvl="0" marL="457200" rtl="0" algn="l">
              <a:spcBef>
                <a:spcPts val="1600"/>
              </a:spcBef>
              <a:spcAft>
                <a:spcPts val="0"/>
              </a:spcAft>
              <a:buSzPts val="2400"/>
              <a:buChar char="●"/>
            </a:pPr>
            <a:r>
              <a:rPr lang="en" sz="2400"/>
              <a:t>Helps to reduce stress</a:t>
            </a:r>
            <a:endParaRPr sz="2400"/>
          </a:p>
          <a:p>
            <a:pPr indent="-381000" lvl="0" marL="457200" rtl="0" algn="l">
              <a:spcBef>
                <a:spcPts val="0"/>
              </a:spcBef>
              <a:spcAft>
                <a:spcPts val="0"/>
              </a:spcAft>
              <a:buSzPts val="2400"/>
              <a:buChar char="●"/>
            </a:pPr>
            <a:r>
              <a:rPr lang="en" sz="2400"/>
              <a:t>Enhances your mood</a:t>
            </a:r>
            <a:endParaRPr sz="2400"/>
          </a:p>
          <a:p>
            <a:pPr indent="-381000" lvl="0" marL="457200" rtl="0" algn="l">
              <a:spcBef>
                <a:spcPts val="0"/>
              </a:spcBef>
              <a:spcAft>
                <a:spcPts val="0"/>
              </a:spcAft>
              <a:buSzPts val="2400"/>
              <a:buChar char="●"/>
            </a:pPr>
            <a:r>
              <a:rPr lang="en" sz="2400"/>
              <a:t>Promotes a more focused concentration</a:t>
            </a:r>
            <a:endParaRPr sz="2400"/>
          </a:p>
          <a:p>
            <a:pPr indent="-381000" lvl="0" marL="457200" rtl="0" algn="l">
              <a:spcBef>
                <a:spcPts val="0"/>
              </a:spcBef>
              <a:spcAft>
                <a:spcPts val="0"/>
              </a:spcAft>
              <a:buSzPts val="2400"/>
              <a:buChar char="●"/>
            </a:pPr>
            <a:r>
              <a:rPr lang="en" sz="2400"/>
              <a:t>Increases a positive outlook</a:t>
            </a:r>
            <a:endParaRPr sz="2400"/>
          </a:p>
          <a:p>
            <a:pPr indent="0" lvl="0" marL="0" rtl="0" algn="l">
              <a:spcBef>
                <a:spcPts val="1600"/>
              </a:spcBef>
              <a:spcAft>
                <a:spcPts val="1600"/>
              </a:spcAft>
              <a:buNone/>
            </a:pPr>
            <a:r>
              <a:rPr lang="en" sz="2400"/>
              <a:t>Would you pay money for this product? Explain your answer.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4"/>
          <p:cNvPicPr preferRelativeResize="0"/>
          <p:nvPr/>
        </p:nvPicPr>
        <p:blipFill rotWithShape="1">
          <a:blip r:embed="rId3">
            <a:alphaModFix/>
          </a:blip>
          <a:srcRect b="0" l="8277" r="8277" t="0"/>
          <a:stretch/>
        </p:blipFill>
        <p:spPr>
          <a:xfrm>
            <a:off x="2705775" y="-9"/>
            <a:ext cx="6438226" cy="5143501"/>
          </a:xfrm>
          <a:prstGeom prst="rect">
            <a:avLst/>
          </a:prstGeom>
          <a:noFill/>
          <a:ln>
            <a:noFill/>
          </a:ln>
        </p:spPr>
      </p:pic>
      <p:sp>
        <p:nvSpPr>
          <p:cNvPr id="160" name="Google Shape;160;p34"/>
          <p:cNvSpPr txBox="1"/>
          <p:nvPr>
            <p:ph type="title"/>
          </p:nvPr>
        </p:nvSpPr>
        <p:spPr>
          <a:xfrm>
            <a:off x="189650" y="710000"/>
            <a:ext cx="22935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600">
                <a:solidFill>
                  <a:srgbClr val="45818E"/>
                </a:solidFill>
                <a:latin typeface="Ultra"/>
                <a:ea typeface="Ultra"/>
                <a:cs typeface="Ultra"/>
                <a:sym typeface="Ultra"/>
              </a:rPr>
              <a:t>‘Clinically proven’</a:t>
            </a:r>
            <a:endParaRPr b="0" sz="2600">
              <a:solidFill>
                <a:srgbClr val="45818E"/>
              </a:solidFill>
              <a:latin typeface="Ultra"/>
              <a:ea typeface="Ultra"/>
              <a:cs typeface="Ultra"/>
              <a:sym typeface="Ultra"/>
            </a:endParaRPr>
          </a:p>
        </p:txBody>
      </p:sp>
      <p:sp>
        <p:nvSpPr>
          <p:cNvPr id="161" name="Google Shape;161;p34"/>
          <p:cNvSpPr txBox="1"/>
          <p:nvPr>
            <p:ph idx="1" type="body"/>
          </p:nvPr>
        </p:nvSpPr>
        <p:spPr>
          <a:xfrm>
            <a:off x="189650" y="1554150"/>
            <a:ext cx="2293500" cy="33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What does this phrase mean, and why do you think is it used on so many products?</a:t>
            </a:r>
            <a:endParaRPr sz="1700"/>
          </a:p>
          <a:p>
            <a:pPr indent="0" lvl="0" marL="0" rtl="0" algn="l">
              <a:spcBef>
                <a:spcPts val="1600"/>
              </a:spcBef>
              <a:spcAft>
                <a:spcPts val="1600"/>
              </a:spcAft>
              <a:buNone/>
            </a:pPr>
            <a:r>
              <a:rPr lang="en" sz="1700"/>
              <a:t>Watch the video. Is the reality of ‘clinically proven’ the same as your interpretation of what this meant?</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5"/>
          <p:cNvSpPr txBox="1"/>
          <p:nvPr>
            <p:ph type="title"/>
          </p:nvPr>
        </p:nvSpPr>
        <p:spPr>
          <a:xfrm>
            <a:off x="3883275" y="233150"/>
            <a:ext cx="4986000" cy="143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600">
                <a:solidFill>
                  <a:srgbClr val="45818E"/>
                </a:solidFill>
                <a:latin typeface="Ultra"/>
                <a:ea typeface="Ultra"/>
                <a:cs typeface="Ultra"/>
                <a:sym typeface="Ultra"/>
              </a:rPr>
              <a:t>Molly Crockett on ‘neuro-bunk’</a:t>
            </a:r>
            <a:endParaRPr b="0" sz="3600">
              <a:solidFill>
                <a:srgbClr val="45818E"/>
              </a:solidFill>
              <a:latin typeface="Ultra"/>
              <a:ea typeface="Ultra"/>
              <a:cs typeface="Ultra"/>
              <a:sym typeface="Ultra"/>
            </a:endParaRPr>
          </a:p>
        </p:txBody>
      </p:sp>
      <p:sp>
        <p:nvSpPr>
          <p:cNvPr id="167" name="Google Shape;167;p35"/>
          <p:cNvSpPr txBox="1"/>
          <p:nvPr>
            <p:ph idx="1" type="body"/>
          </p:nvPr>
        </p:nvSpPr>
        <p:spPr>
          <a:xfrm>
            <a:off x="3761300" y="1775475"/>
            <a:ext cx="5052000" cy="30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Watch Molly Crockett’s </a:t>
            </a:r>
            <a:r>
              <a:rPr lang="en" sz="1400" u="sng">
                <a:solidFill>
                  <a:schemeClr val="hlink"/>
                </a:solidFill>
                <a:hlinkClick r:id="rId3"/>
              </a:rPr>
              <a:t>TED talk</a:t>
            </a:r>
            <a:r>
              <a:rPr lang="en" sz="1400"/>
              <a:t> </a:t>
            </a:r>
            <a:r>
              <a:rPr i="1" lang="en" sz="1400"/>
              <a:t>Beware neuro-bunk. </a:t>
            </a:r>
            <a:endParaRPr i="1" sz="1400"/>
          </a:p>
          <a:p>
            <a:pPr indent="0" lvl="0" marL="0" rtl="0" algn="l">
              <a:spcBef>
                <a:spcPts val="1600"/>
              </a:spcBef>
              <a:spcAft>
                <a:spcPts val="0"/>
              </a:spcAft>
              <a:buNone/>
            </a:pPr>
            <a:r>
              <a:rPr i="1" lang="en" sz="1400"/>
              <a:t>Answer these questions; try to include ‘pseudoscience’ and ‘correlation and causation’ within your answers. </a:t>
            </a:r>
            <a:endParaRPr i="1" sz="1400"/>
          </a:p>
          <a:p>
            <a:pPr indent="-317500" lvl="0" marL="457200" rtl="0" algn="l">
              <a:spcBef>
                <a:spcPts val="1600"/>
              </a:spcBef>
              <a:spcAft>
                <a:spcPts val="0"/>
              </a:spcAft>
              <a:buSzPts val="1400"/>
              <a:buAutoNum type="arabicPeriod"/>
            </a:pPr>
            <a:r>
              <a:rPr lang="en" sz="1400"/>
              <a:t>What was MC’s original experiment?</a:t>
            </a:r>
            <a:endParaRPr sz="1400"/>
          </a:p>
          <a:p>
            <a:pPr indent="-317500" lvl="0" marL="457200" rtl="0" algn="l">
              <a:spcBef>
                <a:spcPts val="0"/>
              </a:spcBef>
              <a:spcAft>
                <a:spcPts val="0"/>
              </a:spcAft>
              <a:buSzPts val="1400"/>
              <a:buAutoNum type="arabicPeriod"/>
            </a:pPr>
            <a:r>
              <a:rPr lang="en" sz="1400"/>
              <a:t>How did the media alter this?</a:t>
            </a:r>
            <a:endParaRPr sz="1400"/>
          </a:p>
          <a:p>
            <a:pPr indent="-317500" lvl="0" marL="457200" rtl="0" algn="l">
              <a:spcBef>
                <a:spcPts val="0"/>
              </a:spcBef>
              <a:spcAft>
                <a:spcPts val="0"/>
              </a:spcAft>
              <a:buSzPts val="1400"/>
              <a:buAutoNum type="arabicPeriod"/>
            </a:pPr>
            <a:r>
              <a:rPr lang="en" sz="1400"/>
              <a:t>Why did she conclude this was a big deal?</a:t>
            </a:r>
            <a:endParaRPr sz="1400"/>
          </a:p>
          <a:p>
            <a:pPr indent="-317500" lvl="0" marL="457200" rtl="0" algn="l">
              <a:spcBef>
                <a:spcPts val="0"/>
              </a:spcBef>
              <a:spcAft>
                <a:spcPts val="0"/>
              </a:spcAft>
              <a:buSzPts val="1400"/>
              <a:buAutoNum type="arabicPeriod"/>
            </a:pPr>
            <a:r>
              <a:rPr lang="en" sz="1400"/>
              <a:t>Why do you think Crockett refers to these type of claims as ‘neuro-bunk’?</a:t>
            </a:r>
            <a:endParaRPr sz="1400"/>
          </a:p>
          <a:p>
            <a:pPr indent="-317500" lvl="0" marL="457200" rtl="0" algn="l">
              <a:spcBef>
                <a:spcPts val="0"/>
              </a:spcBef>
              <a:spcAft>
                <a:spcPts val="0"/>
              </a:spcAft>
              <a:buSzPts val="1400"/>
              <a:buAutoNum type="arabicPeriod"/>
            </a:pPr>
            <a:r>
              <a:rPr lang="en" sz="1400"/>
              <a:t>Why are people vulnerable to it, and how can we detect when it is being used?</a:t>
            </a:r>
            <a:endParaRPr sz="1400"/>
          </a:p>
          <a:p>
            <a:pPr indent="0" lvl="0" marL="0" rtl="0" algn="l">
              <a:spcBef>
                <a:spcPts val="0"/>
              </a:spcBef>
              <a:spcAft>
                <a:spcPts val="1600"/>
              </a:spcAft>
              <a:buNone/>
            </a:pPr>
            <a:r>
              <a:t/>
            </a:r>
            <a:endParaRPr sz="1400"/>
          </a:p>
        </p:txBody>
      </p:sp>
      <p:pic>
        <p:nvPicPr>
          <p:cNvPr id="168" name="Google Shape;168;p35"/>
          <p:cNvPicPr preferRelativeResize="0"/>
          <p:nvPr/>
        </p:nvPicPr>
        <p:blipFill>
          <a:blip r:embed="rId4">
            <a:alphaModFix/>
          </a:blip>
          <a:stretch>
            <a:fillRect/>
          </a:stretch>
        </p:blipFill>
        <p:spPr>
          <a:xfrm>
            <a:off x="152400" y="152400"/>
            <a:ext cx="3266124" cy="4838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6"/>
          <p:cNvSpPr txBox="1"/>
          <p:nvPr>
            <p:ph type="title"/>
          </p:nvPr>
        </p:nvSpPr>
        <p:spPr>
          <a:xfrm>
            <a:off x="3903675" y="305900"/>
            <a:ext cx="5092800" cy="6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45818E"/>
                </a:solidFill>
                <a:latin typeface="Ultra"/>
                <a:ea typeface="Ultra"/>
                <a:cs typeface="Ultra"/>
                <a:sym typeface="Ultra"/>
              </a:rPr>
              <a:t>N</a:t>
            </a:r>
            <a:r>
              <a:rPr lang="en" sz="2600">
                <a:solidFill>
                  <a:srgbClr val="45818E"/>
                </a:solidFill>
                <a:latin typeface="Ultra"/>
                <a:ea typeface="Ultra"/>
                <a:cs typeface="Ultra"/>
                <a:sym typeface="Ultra"/>
              </a:rPr>
              <a:t>euro-bunk </a:t>
            </a:r>
            <a:r>
              <a:rPr lang="en" sz="2600">
                <a:solidFill>
                  <a:srgbClr val="45818E"/>
                </a:solidFill>
                <a:latin typeface="Ultra"/>
                <a:ea typeface="Ultra"/>
                <a:cs typeface="Ultra"/>
                <a:sym typeface="Ultra"/>
              </a:rPr>
              <a:t>companies</a:t>
            </a:r>
            <a:endParaRPr sz="2600">
              <a:solidFill>
                <a:srgbClr val="45818E"/>
              </a:solidFill>
              <a:latin typeface="Ultra"/>
              <a:ea typeface="Ultra"/>
              <a:cs typeface="Ultra"/>
              <a:sym typeface="Ultra"/>
            </a:endParaRPr>
          </a:p>
        </p:txBody>
      </p:sp>
      <p:sp>
        <p:nvSpPr>
          <p:cNvPr id="174" name="Google Shape;174;p36"/>
          <p:cNvSpPr txBox="1"/>
          <p:nvPr>
            <p:ph idx="1" type="body"/>
          </p:nvPr>
        </p:nvSpPr>
        <p:spPr>
          <a:xfrm>
            <a:off x="3903675" y="1179500"/>
            <a:ext cx="4949700" cy="3655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Go online, and try to find examples of companies making claims about products that don’t have scientific </a:t>
            </a:r>
            <a:r>
              <a:rPr b="1" lang="en" sz="1600">
                <a:solidFill>
                  <a:srgbClr val="CC4125"/>
                </a:solidFill>
              </a:rPr>
              <a:t>evidence</a:t>
            </a:r>
            <a:r>
              <a:rPr lang="en" sz="1600"/>
              <a:t> to support them.</a:t>
            </a:r>
            <a:endParaRPr sz="1600"/>
          </a:p>
          <a:p>
            <a:pPr indent="-330200" lvl="0" marL="457200" rtl="0" algn="l">
              <a:spcBef>
                <a:spcPts val="1000"/>
              </a:spcBef>
              <a:spcAft>
                <a:spcPts val="0"/>
              </a:spcAft>
              <a:buSzPts val="1600"/>
              <a:buChar char="●"/>
            </a:pPr>
            <a:r>
              <a:rPr lang="en" sz="1600"/>
              <a:t>Try to find ones in particular that rely on ‘neuro-bunk’ and ‘psycho-babble’</a:t>
            </a:r>
            <a:endParaRPr sz="1600"/>
          </a:p>
          <a:p>
            <a:pPr indent="-330200" lvl="0" marL="457200" rtl="0" algn="l">
              <a:spcBef>
                <a:spcPts val="1000"/>
              </a:spcBef>
              <a:spcAft>
                <a:spcPts val="0"/>
              </a:spcAft>
              <a:buSzPts val="1600"/>
              <a:buChar char="●"/>
            </a:pPr>
            <a:r>
              <a:rPr lang="en" sz="1600"/>
              <a:t>Use  the Feynman test to help you!</a:t>
            </a:r>
            <a:endParaRPr sz="1600"/>
          </a:p>
          <a:p>
            <a:pPr indent="-330200" lvl="0" marL="457200" rtl="0" algn="l">
              <a:spcBef>
                <a:spcPts val="1000"/>
              </a:spcBef>
              <a:spcAft>
                <a:spcPts val="0"/>
              </a:spcAft>
              <a:buSzPts val="1600"/>
              <a:buChar char="●"/>
            </a:pPr>
            <a:r>
              <a:rPr lang="en" sz="1600"/>
              <a:t>Start with Gwyneth Paltrow’s ‘Goop’ company.</a:t>
            </a:r>
            <a:endParaRPr sz="1600"/>
          </a:p>
          <a:p>
            <a:pPr indent="-330200" lvl="0" marL="457200" rtl="0" algn="l">
              <a:spcBef>
                <a:spcPts val="1000"/>
              </a:spcBef>
              <a:spcAft>
                <a:spcPts val="1000"/>
              </a:spcAft>
              <a:buSzPts val="1600"/>
              <a:buChar char="●"/>
            </a:pPr>
            <a:r>
              <a:rPr lang="en" sz="1600"/>
              <a:t>This is fantastically successfully, but has been </a:t>
            </a:r>
            <a:r>
              <a:rPr lang="en" sz="1600" u="sng">
                <a:solidFill>
                  <a:schemeClr val="hlink"/>
                </a:solidFill>
                <a:hlinkClick r:id="rId3"/>
              </a:rPr>
              <a:t>accused</a:t>
            </a:r>
            <a:r>
              <a:rPr lang="en" sz="1600"/>
              <a:t> (fairly? Unfairly?) of producing pseudo-scientific products. </a:t>
            </a:r>
            <a:endParaRPr sz="1600"/>
          </a:p>
        </p:txBody>
      </p:sp>
      <p:pic>
        <p:nvPicPr>
          <p:cNvPr id="175" name="Google Shape;175;p36"/>
          <p:cNvPicPr preferRelativeResize="0"/>
          <p:nvPr/>
        </p:nvPicPr>
        <p:blipFill rotWithShape="1">
          <a:blip r:embed="rId4">
            <a:alphaModFix/>
          </a:blip>
          <a:srcRect b="0" l="20083" r="32347" t="0"/>
          <a:stretch/>
        </p:blipFill>
        <p:spPr>
          <a:xfrm>
            <a:off x="0" y="0"/>
            <a:ext cx="3669898" cy="514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7"/>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81" name="Google Shape;181;p37"/>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82" name="Google Shape;182;p3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Related exhibition prompt</a:t>
            </a:r>
            <a:r>
              <a:rPr lang="en" sz="2000"/>
              <a:t> </a:t>
            </a:r>
            <a:r>
              <a:rPr i="1" lang="en" sz="2000"/>
              <a:t>On what grounds might we doubt a claim? (IAP-4)</a:t>
            </a:r>
            <a:endParaRPr i="1" sz="2000"/>
          </a:p>
          <a:p>
            <a:pPr indent="-355600" lvl="0" marL="457200" rtl="0" algn="l">
              <a:spcBef>
                <a:spcPts val="10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think about </a:t>
            </a:r>
            <a:r>
              <a:rPr lang="en" sz="2000"/>
              <a:t>what</a:t>
            </a:r>
            <a:r>
              <a:rPr lang="en" sz="2000"/>
              <a:t> might ‘flag’ a claim as being dubious or unfounded, and how we can then test if it is valid or not.</a:t>
            </a:r>
            <a:endParaRPr sz="2000"/>
          </a:p>
          <a:p>
            <a:pPr indent="-355600" lvl="0" marL="457200" rtl="0" algn="l">
              <a:spcBef>
                <a:spcPts val="1000"/>
              </a:spcBef>
              <a:spcAft>
                <a:spcPts val="0"/>
              </a:spcAft>
              <a:buSzPts val="2000"/>
              <a:buChar char="●"/>
            </a:pPr>
            <a:r>
              <a:rPr lang="en" sz="2000"/>
              <a:t>Which objects could help to illustrate your answer?</a:t>
            </a:r>
            <a:endParaRPr b="1" sz="2000"/>
          </a:p>
          <a:p>
            <a:pPr indent="0" lvl="0" marL="0" rtl="0" algn="l">
              <a:spcBef>
                <a:spcPts val="1000"/>
              </a:spcBef>
              <a:spcAft>
                <a:spcPts val="0"/>
              </a:spcAft>
              <a:buNone/>
            </a:pPr>
            <a:r>
              <a:t/>
            </a:r>
            <a:endParaRPr sz="2000"/>
          </a:p>
          <a:p>
            <a:pPr indent="0" lvl="0" marL="0" rtl="0" algn="l">
              <a:spcBef>
                <a:spcPts val="1000"/>
              </a:spcBef>
              <a:spcAft>
                <a:spcPts val="1000"/>
              </a:spcAft>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ExitD1000.jpeg" id="187" name="Google Shape;187;p38"/>
          <p:cNvPicPr preferRelativeResize="0"/>
          <p:nvPr/>
        </p:nvPicPr>
        <p:blipFill rotWithShape="1">
          <a:blip r:embed="rId3">
            <a:alphaModFix/>
          </a:blip>
          <a:srcRect b="0" l="24322" r="24322" t="0"/>
          <a:stretch/>
        </p:blipFill>
        <p:spPr>
          <a:xfrm>
            <a:off x="3389000" y="0"/>
            <a:ext cx="5754900" cy="5143500"/>
          </a:xfrm>
          <a:prstGeom prst="rect">
            <a:avLst/>
          </a:prstGeom>
          <a:noFill/>
          <a:ln>
            <a:noFill/>
          </a:ln>
        </p:spPr>
      </p:pic>
      <p:sp>
        <p:nvSpPr>
          <p:cNvPr id="188" name="Google Shape;188;p38"/>
          <p:cNvSpPr txBox="1"/>
          <p:nvPr>
            <p:ph idx="1" type="body"/>
          </p:nvPr>
        </p:nvSpPr>
        <p:spPr>
          <a:xfrm>
            <a:off x="321825" y="811600"/>
            <a:ext cx="2651400" cy="36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“Extraordinary claims require extraordinary </a:t>
            </a:r>
            <a:r>
              <a:rPr b="1" lang="en" sz="2000">
                <a:solidFill>
                  <a:srgbClr val="CC4125"/>
                </a:solidFill>
              </a:rPr>
              <a:t>evidence</a:t>
            </a:r>
            <a:r>
              <a:rPr lang="en" sz="2000">
                <a:solidFill>
                  <a:schemeClr val="dk2"/>
                </a:solidFill>
              </a:rPr>
              <a:t>.” </a:t>
            </a:r>
            <a:r>
              <a:rPr i="1" lang="en" sz="2000">
                <a:solidFill>
                  <a:schemeClr val="dk2"/>
                </a:solidFill>
              </a:rPr>
              <a:t>(Carl Sagan)</a:t>
            </a:r>
            <a:endParaRPr i="1" sz="2000">
              <a:solidFill>
                <a:schemeClr val="dk2"/>
              </a:solidFill>
            </a:endParaRPr>
          </a:p>
          <a:p>
            <a:pPr indent="0" lvl="0" marL="0" rtl="0" algn="l">
              <a:spcBef>
                <a:spcPts val="1600"/>
              </a:spcBef>
              <a:spcAft>
                <a:spcPts val="1600"/>
              </a:spcAft>
              <a:buNone/>
            </a:pPr>
            <a:r>
              <a:rPr lang="en" sz="2000">
                <a:solidFill>
                  <a:schemeClr val="dk2"/>
                </a:solidFill>
              </a:rPr>
              <a:t>How does Carl Sagan’s ‘ECREE’ maxim relate to what we’ve looked at today?</a:t>
            </a:r>
            <a:endParaRPr sz="2000">
              <a:solidFill>
                <a:schemeClr val="dk2"/>
              </a:solidFill>
            </a:endParaRPr>
          </a:p>
        </p:txBody>
      </p:sp>
      <p:cxnSp>
        <p:nvCxnSpPr>
          <p:cNvPr id="189" name="Google Shape;189;p38"/>
          <p:cNvCxnSpPr/>
          <p:nvPr/>
        </p:nvCxnSpPr>
        <p:spPr>
          <a:xfrm>
            <a:off x="3389100" y="-2"/>
            <a:ext cx="300" cy="514350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9"/>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95" name="Google Shape;195;p39"/>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196" name="Google Shape;196;p39"/>
          <p:cNvGraphicFramePr/>
          <p:nvPr/>
        </p:nvGraphicFramePr>
        <p:xfrm>
          <a:off x="2002350" y="1768900"/>
          <a:ext cx="3000000" cy="3000000"/>
        </p:xfrm>
        <a:graphic>
          <a:graphicData uri="http://schemas.openxmlformats.org/drawingml/2006/table">
            <a:tbl>
              <a:tblPr>
                <a:noFill/>
                <a:tableStyleId>{CA1B7321-04CA-47E8-B539-783F8D600B5D}</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IAP-4 (doubt), IAP-5 (evidence), IAP-24 (context), IAP-32 (explanation)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0"/>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202" name="Google Shape;202;p40"/>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203" name="Google Shape;203;p40"/>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204" name="Google Shape;204;p40"/>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205" name="Google Shape;205;p40"/>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