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Fugaz One"/>
      <p:regular r:id="rId19"/>
    </p:embeddedFont>
    <p:embeddedFont>
      <p:font typeface="Ultra"/>
      <p:regular r:id="rId20"/>
    </p:embeddedFont>
    <p:embeddedFont>
      <p:font typeface="Alfa Slab One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224E1B9-D683-4112-9759-37593D0DAB74}">
  <a:tblStyle styleId="{1224E1B9-D683-4112-9759-37593D0DAB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ltr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AlfaSlabOn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FugazOne-regular.fntdata"/><Relationship Id="rId6" Type="http://schemas.openxmlformats.org/officeDocument/2006/relationships/slide" Target="slides/slide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reate.kahoot.it/share/wrapping-up-bq3/d5ed10d4-bc03-43ac-9842-25b4fec647ec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75qFSckCt0_QiVNPGgNQynQ62haydrsgn0eFbiyCCu8/edit?usp=sharing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jLGXoGsYhfA5fl4HDejXRpbE1iFd0kxaf_P5jYEJhDw/edit?usp=sharing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21f12f1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21f12f1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See how this lesson links to the course by viewing the final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Key TOK terms appear in a</a:t>
            </a:r>
            <a:r>
              <a:rPr b="1" lang="en-GB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 red font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21f12f1d6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21f12f1d6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Debrief responses.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BQ3 is “How is our understanding of the world influenced by the way knowledge is communicated?”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Thinkers and ideas are listed on next slide.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The image links to our lesson on ‘Seeing what we want to see’ - confirmation bias. Another chance to discuss this massively important idea!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21f12f1d6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21f12f1d6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Give students plenty of time to review this in groups. Check notes if necessary!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All tables should be able to briefly outline any/all of the ideas and thinkers - and link many of ideas to the thinkers.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Cold call, and reward accurate answers!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21f12f1d6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21f12f1d6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Kahoot is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here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21f12f1d6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21f12f1d6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This is one version of the main lesson task. If you’d prefer to get your students to write a more formal, TOK essay-style conclusion, do slide 6 instead.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Allocate students different questions about BQ3 - see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this document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. Tweets can be collated on a shared document to give an overall summary of BQ3.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21f12f1d6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21f12f1d6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This is one version of the main lesson task. If you’d prefer to get your students to write a less formal, Tweet-style conclusion, do slide 5 instead.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4aca8cc6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4aca8cc6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lang="en-GB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BQ3 assessment tracker</a:t>
            </a: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for suggestions on providing feedback, and recording students’ progress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3a35665c1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3a35665c1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ad53113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ad53113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Use this slide to access the ‘Exploration Points’ notes for BQ3, which will help students to develop a deeper knowledge of any TOK theme or area of knowledge. This will not only help them to master the TOK course in general, but also craft a great exhibition or essay.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 ready to provide more guidance on how to use this resource - ie, which media sources to focus on, which questions to address, which TED talks to watch, and which key terms and ideas to understand.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 1">
  <p:cSld name="AUTOLAYOUT_31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AUTOLAYOUT_44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 txBox="1"/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2601000" y="518875"/>
            <a:ext cx="5913300" cy="4064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56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48"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6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57">
    <p:bg>
      <p:bgPr>
        <a:solidFill>
          <a:srgbClr val="FF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7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59">
    <p:bg>
      <p:bgPr>
        <a:solidFill>
          <a:srgbClr val="FF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8"/>
          <p:cNvSpPr/>
          <p:nvPr/>
        </p:nvSpPr>
        <p:spPr>
          <a:xfrm>
            <a:off x="496025" y="1752600"/>
            <a:ext cx="8282100" cy="2910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8"/>
          <p:cNvSpPr txBox="1"/>
          <p:nvPr>
            <p:ph type="title"/>
          </p:nvPr>
        </p:nvSpPr>
        <p:spPr>
          <a:xfrm>
            <a:off x="365813" y="319750"/>
            <a:ext cx="3124200" cy="1175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3617888" y="319750"/>
            <a:ext cx="5160300" cy="1175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AUTOLAYOUT_120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9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hyperlink" Target="https://create.kahoot.it/share/wrapping-up-bq3/d5ed10d4-bc03-43ac-9842-25b4fec647ec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theoryofknowledge.net/areas-of-knowledge/human-sciences/" TargetMode="External"/><Relationship Id="rId10" Type="http://schemas.openxmlformats.org/officeDocument/2006/relationships/hyperlink" Target="https://theoryofknowledge.net/areas-of-knowledge/history/" TargetMode="External"/><Relationship Id="rId13" Type="http://schemas.openxmlformats.org/officeDocument/2006/relationships/hyperlink" Target="https://theoryofknowledge.net/areas-of-knowledge/natural-sciences/" TargetMode="External"/><Relationship Id="rId12" Type="http://schemas.openxmlformats.org/officeDocument/2006/relationships/hyperlink" Target="https://theoryofknowledge.net/areas-of-knowledge/mathematics/" TargetMode="Externa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heoryofknowledge.net/the-tok-themes/knowledge-and-the-knower/" TargetMode="External"/><Relationship Id="rId4" Type="http://schemas.openxmlformats.org/officeDocument/2006/relationships/hyperlink" Target="https://theoryofknowledge.net/the-tok-course/tok-optional-themes/knowledge-and-indigenous-societies/" TargetMode="External"/><Relationship Id="rId9" Type="http://schemas.openxmlformats.org/officeDocument/2006/relationships/hyperlink" Target="https://theoryofknowledge.net/areas-of-knowledge/the-arts/" TargetMode="External"/><Relationship Id="rId15" Type="http://schemas.openxmlformats.org/officeDocument/2006/relationships/image" Target="../media/image4.jpg"/><Relationship Id="rId14" Type="http://schemas.openxmlformats.org/officeDocument/2006/relationships/hyperlink" Target="https://theoryofknowledge.net/the-tok-course/" TargetMode="External"/><Relationship Id="rId5" Type="http://schemas.openxmlformats.org/officeDocument/2006/relationships/hyperlink" Target="https://theoryofknowledge.net/the-tok-course/tok-optional-themes/knowledge-and-language/" TargetMode="External"/><Relationship Id="rId6" Type="http://schemas.openxmlformats.org/officeDocument/2006/relationships/hyperlink" Target="https://theoryofknowledge.net/the-tok-course/tok-optional-themes/knowledge-and-politics/" TargetMode="External"/><Relationship Id="rId7" Type="http://schemas.openxmlformats.org/officeDocument/2006/relationships/hyperlink" Target="https://theoryofknowledge.net/the-tok-course/tok-optional-themes/knowledge-and-religion/" TargetMode="External"/><Relationship Id="rId8" Type="http://schemas.openxmlformats.org/officeDocument/2006/relationships/hyperlink" Target="https://theoryofknowledge.net/the-tok-course/tok-optional-themes/knowledge-and-technolog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 rotWithShape="1">
          <a:blip r:embed="rId3">
            <a:alphaModFix amt="50000"/>
          </a:blip>
          <a:srcRect b="7813" l="0" r="0" t="7813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0"/>
          <p:cNvSpPr txBox="1"/>
          <p:nvPr>
            <p:ph type="ctrTitle"/>
          </p:nvPr>
        </p:nvSpPr>
        <p:spPr>
          <a:xfrm>
            <a:off x="952075" y="1663263"/>
            <a:ext cx="7268100" cy="16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lt1"/>
                </a:solidFill>
                <a:latin typeface="Fugaz One"/>
                <a:ea typeface="Fugaz One"/>
                <a:cs typeface="Fugaz One"/>
                <a:sym typeface="Fugaz One"/>
              </a:rPr>
              <a:t>WRAPPING UP BQ3</a:t>
            </a:r>
            <a:endParaRPr sz="9600">
              <a:solidFill>
                <a:schemeClr val="lt1"/>
              </a:solidFill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94" name="Google Shape;94;p20"/>
          <p:cNvSpPr txBox="1"/>
          <p:nvPr>
            <p:ph idx="1" type="subTitle"/>
          </p:nvPr>
        </p:nvSpPr>
        <p:spPr>
          <a:xfrm>
            <a:off x="952075" y="4028875"/>
            <a:ext cx="7268100" cy="4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D0E0E3"/>
                </a:solidFill>
              </a:rPr>
              <a:t>I can answer Big Question 3, referring to the key terms, ideas, and thinkers from the unit</a:t>
            </a:r>
            <a:endParaRPr i="1" sz="2400">
              <a:solidFill>
                <a:srgbClr val="D0E0E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D0E0E3"/>
              </a:solidFill>
            </a:endParaRPr>
          </a:p>
        </p:txBody>
      </p:sp>
      <p:sp>
        <p:nvSpPr>
          <p:cNvPr id="95" name="Google Shape;95;p20"/>
          <p:cNvSpPr txBox="1"/>
          <p:nvPr/>
        </p:nvSpPr>
        <p:spPr>
          <a:xfrm>
            <a:off x="1776425" y="356375"/>
            <a:ext cx="6443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BQ3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Spin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12</a:t>
            </a:r>
            <a:endParaRPr b="1" i="1" sz="3000">
              <a:solidFill>
                <a:srgbClr val="D0E0E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76" y="377975"/>
            <a:ext cx="639920" cy="6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 rotWithShape="1">
          <a:blip r:embed="rId3">
            <a:alphaModFix/>
          </a:blip>
          <a:srcRect b="26686" l="0" r="0" t="26682"/>
          <a:stretch/>
        </p:blipFill>
        <p:spPr>
          <a:xfrm>
            <a:off x="496013" y="1752600"/>
            <a:ext cx="8282098" cy="2910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 txBox="1"/>
          <p:nvPr>
            <p:ph type="title"/>
          </p:nvPr>
        </p:nvSpPr>
        <p:spPr>
          <a:xfrm>
            <a:off x="496024" y="319750"/>
            <a:ext cx="2994000" cy="11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8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Starter</a:t>
            </a:r>
            <a:endParaRPr b="0" sz="48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608925" y="319750"/>
            <a:ext cx="5169300" cy="11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What was BQ3?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List one key </a:t>
            </a:r>
            <a:r>
              <a:rPr b="1" lang="en-GB" sz="2200"/>
              <a:t>idea</a:t>
            </a:r>
            <a:r>
              <a:rPr lang="en-GB" sz="2200"/>
              <a:t> we considered, and one key </a:t>
            </a:r>
            <a:r>
              <a:rPr b="1" lang="en-GB" sz="2200"/>
              <a:t>thinker</a:t>
            </a:r>
            <a:r>
              <a:rPr lang="en-GB" sz="2200"/>
              <a:t> we met.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 rot="-5400000">
            <a:off x="-884950" y="1622875"/>
            <a:ext cx="4368600" cy="178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6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What &amp; who we’ve looked at in BQ3</a:t>
            </a:r>
            <a:endParaRPr b="0" sz="36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2448650" y="332650"/>
            <a:ext cx="2184300" cy="43860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William Blake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Jonathan Swift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George Orwell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Ludwig Wittgenstein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Edward Sapir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Benjamin Whorf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Johnny Harris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Trevor Noah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Richard Feynman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Hannah Critchlow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Derren Brown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Olivia Gordon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Molly Crockett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Julia Belluz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 sz="1400"/>
              <a:t>Carl Sagan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</p:txBody>
      </p:sp>
      <p:sp>
        <p:nvSpPr>
          <p:cNvPr id="110" name="Google Shape;110;p22"/>
          <p:cNvSpPr txBox="1"/>
          <p:nvPr/>
        </p:nvSpPr>
        <p:spPr>
          <a:xfrm>
            <a:off x="4888300" y="332700"/>
            <a:ext cx="4007400" cy="4386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Spin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Firehosing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Cherry-picking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Using social media to (mis)represent ideas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Deep fake videos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TOK essay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Newspeak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Linguistic determinism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Linguistic relativism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Causation vs. correlation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Misleading map projections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Feynman test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Pseudoscience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cognitive cost of changing your mind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Confirmation bias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Barnum/Forer Effect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Cold readings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Clinically proven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Neuro-bunk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AutoNum type="arabicPeriod"/>
            </a:pPr>
            <a:r>
              <a:rPr b="1" lang="en-GB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ECREE</a:t>
            </a:r>
            <a:endParaRPr b="1"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3"/>
          <p:cNvPicPr preferRelativeResize="0"/>
          <p:nvPr/>
        </p:nvPicPr>
        <p:blipFill rotWithShape="1">
          <a:blip r:embed="rId3">
            <a:alphaModFix/>
          </a:blip>
          <a:srcRect b="0" l="24938" r="24943" t="0"/>
          <a:stretch/>
        </p:blipFill>
        <p:spPr>
          <a:xfrm>
            <a:off x="5442850" y="308100"/>
            <a:ext cx="3402000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3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60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Kahoot!</a:t>
            </a:r>
            <a:endParaRPr b="0" sz="60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Get into the same teams as last time.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/>
              <a:t>Answer the </a:t>
            </a:r>
            <a:r>
              <a:rPr lang="en-GB" sz="3000" u="sng">
                <a:solidFill>
                  <a:schemeClr val="hlink"/>
                </a:solidFill>
                <a:hlinkClick r:id="rId4"/>
              </a:rPr>
              <a:t>Kahoot</a:t>
            </a:r>
            <a:r>
              <a:rPr lang="en-GB" sz="3000"/>
              <a:t> questions on BQ3...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291875" y="406900"/>
            <a:ext cx="4952400" cy="79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2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Concluding tweets</a:t>
            </a:r>
            <a:endParaRPr b="0" sz="32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291975" y="1433275"/>
            <a:ext cx="4813500" cy="29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With a partner, create </a:t>
            </a:r>
            <a:r>
              <a:rPr b="1" lang="en-GB" sz="1800"/>
              <a:t>two</a:t>
            </a:r>
            <a:r>
              <a:rPr lang="en-GB" sz="1800"/>
              <a:t> 280-character Tweets.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One should give an overall answer to BQ3 (“How is our understanding of the world influenced by the way knowledge is communicated?”)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-GB" sz="1800"/>
              <a:t>The other should outline a specific aspect of BQ3 (you’ll be allocated this) </a:t>
            </a:r>
            <a:endParaRPr sz="1800"/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75" y="1354300"/>
            <a:ext cx="3733725" cy="303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b="0" l="12384" r="12376" t="0"/>
          <a:stretch/>
        </p:blipFill>
        <p:spPr>
          <a:xfrm>
            <a:off x="5569850" y="310900"/>
            <a:ext cx="3402000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>
            <p:ph type="title"/>
          </p:nvPr>
        </p:nvSpPr>
        <p:spPr>
          <a:xfrm>
            <a:off x="179975" y="308100"/>
            <a:ext cx="5016600" cy="108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5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Writing a TOK essay-style conclusion</a:t>
            </a:r>
            <a:endParaRPr b="0" sz="25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180075" y="1562775"/>
            <a:ext cx="5111700" cy="32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What is the purpose of a conclusion in a (TOK) essay?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Write a 150 word conclusion to BQ3 (‘How is our understanding of the world influenced by the way knowledge is communicated?’)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Include at least two of the concepts we’ve looked at and a quote from at least one of our thinkers (see the unit outline to help you)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1600"/>
              </a:spcAft>
              <a:buSzPts val="1600"/>
              <a:buChar char="●"/>
            </a:pPr>
            <a:r>
              <a:rPr lang="en-GB"/>
              <a:t>Submit to Google Classroom.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xitD1000.jpeg" id="136" name="Google Shape;136;p26"/>
          <p:cNvPicPr preferRelativeResize="0"/>
          <p:nvPr/>
        </p:nvPicPr>
        <p:blipFill rotWithShape="1">
          <a:blip r:embed="rId3">
            <a:alphaModFix/>
          </a:blip>
          <a:srcRect b="0" l="32734" r="32731" t="0"/>
          <a:stretch/>
        </p:blipFill>
        <p:spPr>
          <a:xfrm>
            <a:off x="5442850" y="308100"/>
            <a:ext cx="3402000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291975" y="932000"/>
            <a:ext cx="4813500" cy="3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/>
              <a:t>Which idea from Big Question 3 made the biggest impression on you, and why? 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 rot="-5400000">
            <a:off x="-1204225" y="1951875"/>
            <a:ext cx="44568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Linking this lesson to the course</a:t>
            </a:r>
            <a:endParaRPr sz="2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2002325" y="371625"/>
            <a:ext cx="68301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-GB" sz="1400"/>
              <a:t>During this lesson, we consider the </a:t>
            </a:r>
            <a:r>
              <a:rPr i="1" lang="en-GB" sz="1400">
                <a:highlight>
                  <a:srgbClr val="D0E0E3"/>
                </a:highlight>
              </a:rPr>
              <a:t>highlighted</a:t>
            </a:r>
            <a:r>
              <a:rPr i="1" lang="en-GB" sz="1400"/>
              <a:t> aspects of the TOK course</a:t>
            </a:r>
            <a:endParaRPr i="1"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i="1" lang="en-GB" sz="1400"/>
              <a:t>The images used in the presentation slides can also give students ideas about selecting exhibition objects; see also our link below to a </a:t>
            </a:r>
            <a:r>
              <a:rPr b="1" i="1" lang="en-GB" sz="1400">
                <a:highlight>
                  <a:srgbClr val="FBD1E6"/>
                </a:highlight>
              </a:rPr>
              <a:t>specific IA prompt</a:t>
            </a:r>
            <a:endParaRPr i="1" sz="1400"/>
          </a:p>
        </p:txBody>
      </p:sp>
      <p:graphicFrame>
        <p:nvGraphicFramePr>
          <p:cNvPr id="144" name="Google Shape;144;p27"/>
          <p:cNvGraphicFramePr/>
          <p:nvPr/>
        </p:nvGraphicFramePr>
        <p:xfrm>
          <a:off x="2002350" y="176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{1224E1B9-D683-4112-9759-37593D0DAB74}</a:tableStyleId>
              </a:tblPr>
              <a:tblGrid>
                <a:gridCol w="1694025"/>
                <a:gridCol w="1694025"/>
                <a:gridCol w="1694025"/>
                <a:gridCol w="1694025"/>
              </a:tblGrid>
              <a:tr h="58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CORE THEME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OPTIONAL THEMES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AREAS OF KNOWLEDGE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TOK ASSESSMENT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822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Knowledge &amp; the knower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Indigenous societies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arts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essay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7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Language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History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vMerge="1"/>
              </a:tr>
              <a:tr h="484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Politics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human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exhibition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Could be linked to a lot of the prompts, as this lesson wraps up the BQ</a:t>
                      </a:r>
                      <a:endParaRPr i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BD1E6"/>
                    </a:solidFill>
                  </a:tcPr>
                </a:tc>
              </a:tr>
              <a:tr h="528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Religion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Mathematics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vMerge="1"/>
              </a:tr>
              <a:tr h="511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Technology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natural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356650" y="2442450"/>
            <a:ext cx="2698800" cy="23751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CORE THEME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u="sng">
                <a:solidFill>
                  <a:schemeClr val="hlink"/>
                </a:solidFill>
                <a:hlinkClick r:id="rId3"/>
              </a:rPr>
              <a:t>Knowledge &amp; the knower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50" name="Google Shape;150;p28"/>
          <p:cNvSpPr txBox="1"/>
          <p:nvPr/>
        </p:nvSpPr>
        <p:spPr>
          <a:xfrm>
            <a:off x="3234000" y="2442475"/>
            <a:ext cx="2752500" cy="237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THEMES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Indigenous societies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Language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Politics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Religion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Technology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6172675" y="2442450"/>
            <a:ext cx="2698800" cy="237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AREAS OF KNOWLEDGE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The arts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History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Human sciences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2"/>
              </a:rPr>
              <a:t>Mathematics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3"/>
              </a:rPr>
              <a:t>Natural sciences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3234000" y="301925"/>
            <a:ext cx="56376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Explore the TOK themes and areas of knowledge in more depth via a range of thinkers, media sources, and other resources, in our </a:t>
            </a:r>
            <a:r>
              <a:rPr b="1" lang="en-GB">
                <a:solidFill>
                  <a:srgbClr val="45818E"/>
                </a:solidFill>
                <a:latin typeface="Proxima Nova"/>
                <a:ea typeface="Proxima Nova"/>
                <a:cs typeface="Proxima Nova"/>
                <a:sym typeface="Proxima Nova"/>
              </a:rPr>
              <a:t>EXPLORATION POINTS DOCUMENTS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b="1"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documents via the links below. You’ll also find the EP icons on all of the </a:t>
            </a:r>
            <a:r>
              <a:rPr b="1"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TOK course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 pages of the site to help you unpack the quotes, KQs, and real-life situations that you find there.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3" name="Google Shape;153;p2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6650" y="301925"/>
            <a:ext cx="2698799" cy="179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