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Proxima Nova"/>
      <p:regular r:id="rId15"/>
      <p:bold r:id="rId16"/>
      <p:italic r:id="rId17"/>
      <p:boldItalic r:id="rId18"/>
    </p:embeddedFont>
    <p:embeddedFont>
      <p:font typeface="Fugaz One"/>
      <p:regular r:id="rId19"/>
    </p:embeddedFont>
    <p:embeddedFont>
      <p:font typeface="Ultra"/>
      <p:regular r:id="rId20"/>
    </p:embeddedFont>
    <p:embeddedFont>
      <p:font typeface="Alfa Slab One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D2DD154-945A-4763-9FAC-FC4A15794660}">
  <a:tblStyle styleId="{0D2DD154-945A-4763-9FAC-FC4A15794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Ultra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AlfaSlabOne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roximaNova-regular.fntdata"/><Relationship Id="rId14" Type="http://schemas.openxmlformats.org/officeDocument/2006/relationships/slide" Target="slides/slide9.xml"/><Relationship Id="rId17" Type="http://schemas.openxmlformats.org/officeDocument/2006/relationships/font" Target="fonts/ProximaNova-italic.fntdata"/><Relationship Id="rId16" Type="http://schemas.openxmlformats.org/officeDocument/2006/relationships/font" Target="fonts/ProximaNova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FugazOne-regular.fntdata"/><Relationship Id="rId6" Type="http://schemas.openxmlformats.org/officeDocument/2006/relationships/slide" Target="slides/slide1.xml"/><Relationship Id="rId18" Type="http://schemas.openxmlformats.org/officeDocument/2006/relationships/font" Target="fonts/ProximaNova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buiNWADqakM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theguardian.com/technology/2018/mar/08/scientists-truth-fiction-twitter-bots" TargetMode="External"/><Relationship Id="rId3" Type="http://schemas.openxmlformats.org/officeDocument/2006/relationships/hyperlink" Target="https://www.wired.co.uk/article/twitter-false-news-elections-scientific-study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spreadsheets/d/1jLGXoGsYhfA5fl4HDejXRpbE1iFd0kxaf_P5jYEJhDw/edit?usp=sharing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2068cba9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2068cba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See how this lesson links to the course by viewing the final slide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Key TOK terms appear in a</a:t>
            </a:r>
            <a:r>
              <a:rPr b="1" lang="en">
                <a:solidFill>
                  <a:srgbClr val="CC4125"/>
                </a:solidFill>
                <a:latin typeface="Proxima Nova"/>
                <a:ea typeface="Proxima Nova"/>
                <a:cs typeface="Proxima Nova"/>
                <a:sym typeface="Proxima Nova"/>
              </a:rPr>
              <a:t> red font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800d2b984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800d2b984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2da7842b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2da7842b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Great discussion point - which we’ll analyze with more precision in the next slide.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People are desperate, worried, looking for solutions; technology supports the spread of rumours, he’s a doctor, etc., etc.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Link to the video also </a:t>
            </a:r>
            <a:r>
              <a:rPr lang="en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2"/>
              </a:rPr>
              <a:t>here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800d2b984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800d2b984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800d2b984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800d2b984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Two sources: </a:t>
            </a:r>
            <a:r>
              <a:rPr lang="en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2"/>
              </a:rPr>
              <a:t>Guardian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and </a:t>
            </a:r>
            <a:r>
              <a:rPr lang="en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Wired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e38d6ed3f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e38d6ed3f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Optional slide, if you want to help students to take ownership of the IA prompts (IAPs) for the TOK exhibition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For more ideas on relevant IAPs, see the ‘Linking this lesson to the course’ slide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800d2b984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800d2b984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See the </a:t>
            </a:r>
            <a:r>
              <a:rPr lang="en" u="sng">
                <a:solidFill>
                  <a:srgbClr val="1C3AA9"/>
                </a:solidFill>
                <a:latin typeface="Proxima Nova"/>
                <a:ea typeface="Proxima Nova"/>
                <a:cs typeface="Proxima Nova"/>
                <a:sym typeface="Proxima Nova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BQ3 assessment tracker</a:t>
            </a: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for suggestions on providing feedback, and recording students’ progress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38d6ed3fd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e38d6ed3fd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0d16de051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0d16de051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Use this slide to access the ‘Exploration Points’ notes for BQ3, which will help students to develop a deeper knowledge of any TOK theme or area of knowledge. This will not only help them to master the TOK course in general, but also craft a great exhibition or essay. 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Be ready to provide more guidance on how to use this resource - ie, which media sources to focus on, which questions to address, which TED talks to watch, and which key terms and ideas to understand.</a:t>
            </a:r>
            <a:endParaRPr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AUTOLAYOUT_3">
    <p:bg>
      <p:bgPr>
        <a:solidFill>
          <a:srgbClr val="FFFFFF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3"/>
          <p:cNvSpPr txBox="1"/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6">
  <p:cSld name="AUTOLAYOUT_6">
    <p:bg>
      <p:bgPr>
        <a:solidFill>
          <a:srgbClr val="FFFFFF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14"/>
          <p:cNvSpPr txBox="1"/>
          <p:nvPr>
            <p:ph type="title"/>
          </p:nvPr>
        </p:nvSpPr>
        <p:spPr>
          <a:xfrm>
            <a:off x="3052088" y="1031900"/>
            <a:ext cx="3039600" cy="1388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052150" y="2526322"/>
            <a:ext cx="3039600" cy="1310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AUTOLAYOUT_9">
    <p:bg>
      <p:bgPr>
        <a:solidFill>
          <a:srgbClr val="FFFFFF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" name="Google Shape;65;p15"/>
          <p:cNvSpPr txBox="1"/>
          <p:nvPr>
            <p:ph type="title"/>
          </p:nvPr>
        </p:nvSpPr>
        <p:spPr>
          <a:xfrm>
            <a:off x="329350" y="1108375"/>
            <a:ext cx="3997500" cy="10242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329350" y="2195100"/>
            <a:ext cx="3997500" cy="1835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Char char="●"/>
              <a:defRPr sz="1600">
                <a:solidFill>
                  <a:srgbClr val="61616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○"/>
              <a:defRPr sz="1400">
                <a:solidFill>
                  <a:srgbClr val="61616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■"/>
              <a:defRPr sz="1400">
                <a:solidFill>
                  <a:srgbClr val="61616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●"/>
              <a:defRPr sz="1400">
                <a:solidFill>
                  <a:srgbClr val="61616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○"/>
              <a:defRPr sz="1400">
                <a:solidFill>
                  <a:srgbClr val="61616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■"/>
              <a:defRPr sz="1400">
                <a:solidFill>
                  <a:srgbClr val="61616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●"/>
              <a:defRPr sz="1400">
                <a:solidFill>
                  <a:srgbClr val="61616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○"/>
              <a:defRPr sz="1400">
                <a:solidFill>
                  <a:srgbClr val="61616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16161"/>
              </a:buClr>
              <a:buSzPts val="1400"/>
              <a:buChar char="■"/>
              <a:defRPr sz="1400">
                <a:solidFill>
                  <a:srgbClr val="61616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7 1">
  <p:cSld name="AUTOLAYOUT_31">
    <p:bg>
      <p:bgPr>
        <a:solidFill>
          <a:srgbClr val="FFFFFF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6"/>
          <p:cNvSpPr txBox="1"/>
          <p:nvPr>
            <p:ph type="ctrTitle"/>
          </p:nvPr>
        </p:nvSpPr>
        <p:spPr>
          <a:xfrm>
            <a:off x="1375600" y="939000"/>
            <a:ext cx="6369600" cy="2545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idx="1" type="subTitle"/>
          </p:nvPr>
        </p:nvSpPr>
        <p:spPr>
          <a:xfrm>
            <a:off x="1387200" y="3637200"/>
            <a:ext cx="6369600" cy="567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AUTOLAYOUT_32">
    <p:bg>
      <p:bgPr>
        <a:solidFill>
          <a:srgbClr val="FFFFFF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7"/>
          <p:cNvSpPr txBox="1"/>
          <p:nvPr>
            <p:ph type="title"/>
          </p:nvPr>
        </p:nvSpPr>
        <p:spPr>
          <a:xfrm>
            <a:off x="461350" y="533400"/>
            <a:ext cx="2769600" cy="2571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461200" y="3182226"/>
            <a:ext cx="2769600" cy="1251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400"/>
              <a:buChar char="●"/>
              <a:defRPr sz="1400">
                <a:solidFill>
                  <a:srgbClr val="61616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200"/>
              <a:buChar char="○"/>
              <a:defRPr sz="1200">
                <a:solidFill>
                  <a:srgbClr val="61616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200"/>
              <a:buChar char="■"/>
              <a:defRPr sz="1200">
                <a:solidFill>
                  <a:srgbClr val="61616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200"/>
              <a:buChar char="●"/>
              <a:defRPr sz="1200">
                <a:solidFill>
                  <a:srgbClr val="61616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200"/>
              <a:buChar char="○"/>
              <a:defRPr sz="1200">
                <a:solidFill>
                  <a:srgbClr val="61616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200"/>
              <a:buChar char="■"/>
              <a:defRPr sz="1200">
                <a:solidFill>
                  <a:srgbClr val="61616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200"/>
              <a:buChar char="●"/>
              <a:defRPr sz="1200">
                <a:solidFill>
                  <a:srgbClr val="61616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200"/>
              <a:buChar char="○"/>
              <a:defRPr sz="1200">
                <a:solidFill>
                  <a:srgbClr val="61616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16161"/>
              </a:buClr>
              <a:buSzPts val="1200"/>
              <a:buChar char="■"/>
              <a:defRPr sz="1200">
                <a:solidFill>
                  <a:srgbClr val="616161"/>
                </a:solidFill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5 1">
  <p:cSld name="AUTOLAYOUT_124">
    <p:bg>
      <p:bgPr>
        <a:solidFill>
          <a:srgbClr val="FFFFFF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8"/>
          <p:cNvSpPr/>
          <p:nvPr/>
        </p:nvSpPr>
        <p:spPr>
          <a:xfrm>
            <a:off x="0" y="0"/>
            <a:ext cx="35127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8"/>
          <p:cNvSpPr txBox="1"/>
          <p:nvPr>
            <p:ph type="title"/>
          </p:nvPr>
        </p:nvSpPr>
        <p:spPr>
          <a:xfrm>
            <a:off x="311700" y="307825"/>
            <a:ext cx="2631900" cy="4316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1" type="body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2" name="Google Shape;8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0">
  <p:cSld name="AUTOLAYOUT_120"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9"/>
          <p:cNvSpPr txBox="1"/>
          <p:nvPr>
            <p:ph type="title"/>
          </p:nvPr>
        </p:nvSpPr>
        <p:spPr>
          <a:xfrm>
            <a:off x="311700" y="2540450"/>
            <a:ext cx="31197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6" name="Google Shape;86;p19"/>
          <p:cNvSpPr txBox="1"/>
          <p:nvPr>
            <p:ph idx="1" type="body"/>
          </p:nvPr>
        </p:nvSpPr>
        <p:spPr>
          <a:xfrm>
            <a:off x="3529200" y="2540450"/>
            <a:ext cx="52953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7" name="Google Shape;8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youtube.com/watch?v=buiNWADqakM" TargetMode="External"/><Relationship Id="rId4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hyperlink" Target="https://theoryofknowledge.net/areas-of-knowledge/human-sciences/" TargetMode="External"/><Relationship Id="rId10" Type="http://schemas.openxmlformats.org/officeDocument/2006/relationships/hyperlink" Target="https://theoryofknowledge.net/areas-of-knowledge/history/" TargetMode="External"/><Relationship Id="rId13" Type="http://schemas.openxmlformats.org/officeDocument/2006/relationships/hyperlink" Target="https://theoryofknowledge.net/areas-of-knowledge/natural-sciences/" TargetMode="External"/><Relationship Id="rId12" Type="http://schemas.openxmlformats.org/officeDocument/2006/relationships/hyperlink" Target="https://theoryofknowledge.net/areas-of-knowledge/mathematics/" TargetMode="External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theoryofknowledge.net/the-tok-themes/knowledge-and-the-knower/" TargetMode="External"/><Relationship Id="rId4" Type="http://schemas.openxmlformats.org/officeDocument/2006/relationships/hyperlink" Target="https://theoryofknowledge.net/the-tok-course/tok-optional-themes/knowledge-and-indigenous-societies/" TargetMode="External"/><Relationship Id="rId9" Type="http://schemas.openxmlformats.org/officeDocument/2006/relationships/hyperlink" Target="https://theoryofknowledge.net/areas-of-knowledge/the-arts/" TargetMode="External"/><Relationship Id="rId15" Type="http://schemas.openxmlformats.org/officeDocument/2006/relationships/image" Target="../media/image1.jpg"/><Relationship Id="rId14" Type="http://schemas.openxmlformats.org/officeDocument/2006/relationships/hyperlink" Target="https://theoryofknowledge.net/the-tok-course/" TargetMode="External"/><Relationship Id="rId5" Type="http://schemas.openxmlformats.org/officeDocument/2006/relationships/hyperlink" Target="https://theoryofknowledge.net/the-tok-course/tok-optional-themes/knowledge-and-language/" TargetMode="External"/><Relationship Id="rId6" Type="http://schemas.openxmlformats.org/officeDocument/2006/relationships/hyperlink" Target="https://theoryofknowledge.net/the-tok-course/tok-optional-themes/knowledge-and-politics/" TargetMode="External"/><Relationship Id="rId7" Type="http://schemas.openxmlformats.org/officeDocument/2006/relationships/hyperlink" Target="https://theoryofknowledge.net/the-tok-course/tok-optional-themes/knowledge-and-religion/" TargetMode="External"/><Relationship Id="rId8" Type="http://schemas.openxmlformats.org/officeDocument/2006/relationships/hyperlink" Target="https://theoryofknowledge.net/the-tok-course/tok-optional-themes/knowledge-and-technolog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0"/>
          <p:cNvPicPr preferRelativeResize="0"/>
          <p:nvPr/>
        </p:nvPicPr>
        <p:blipFill rotWithShape="1">
          <a:blip r:embed="rId3">
            <a:alphaModFix amt="50000"/>
          </a:blip>
          <a:srcRect b="7813" l="0" r="0" t="7813"/>
          <a:stretch/>
        </p:blipFill>
        <p:spPr>
          <a:xfrm>
            <a:off x="0" y="0"/>
            <a:ext cx="9144005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0"/>
          <p:cNvSpPr txBox="1"/>
          <p:nvPr>
            <p:ph type="ctrTitle"/>
          </p:nvPr>
        </p:nvSpPr>
        <p:spPr>
          <a:xfrm>
            <a:off x="952075" y="1660838"/>
            <a:ext cx="7268100" cy="16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  <a:latin typeface="Fugaz One"/>
                <a:ea typeface="Fugaz One"/>
                <a:cs typeface="Fugaz One"/>
                <a:sym typeface="Fugaz One"/>
              </a:rPr>
              <a:t>FALSEHOOD FLIES</a:t>
            </a:r>
            <a:endParaRPr sz="9600">
              <a:solidFill>
                <a:schemeClr val="lt1"/>
              </a:solidFill>
              <a:latin typeface="Fugaz One"/>
              <a:ea typeface="Fugaz One"/>
              <a:cs typeface="Fugaz One"/>
              <a:sym typeface="Fugaz One"/>
            </a:endParaRPr>
          </a:p>
        </p:txBody>
      </p:sp>
      <p:sp>
        <p:nvSpPr>
          <p:cNvPr id="94" name="Google Shape;94;p20"/>
          <p:cNvSpPr txBox="1"/>
          <p:nvPr>
            <p:ph idx="1" type="subTitle"/>
          </p:nvPr>
        </p:nvSpPr>
        <p:spPr>
          <a:xfrm>
            <a:off x="952075" y="3977575"/>
            <a:ext cx="7625700" cy="54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D0E0E3"/>
                </a:solidFill>
              </a:rPr>
              <a:t>I can explain why unreliable knowledge spreads more quickly than reliable knowledge </a:t>
            </a:r>
            <a:endParaRPr i="1" sz="2400">
              <a:solidFill>
                <a:srgbClr val="D0E0E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D0E0E3"/>
              </a:solidFill>
            </a:endParaRPr>
          </a:p>
        </p:txBody>
      </p:sp>
      <p:sp>
        <p:nvSpPr>
          <p:cNvPr id="95" name="Google Shape;95;p20"/>
          <p:cNvSpPr txBox="1"/>
          <p:nvPr/>
        </p:nvSpPr>
        <p:spPr>
          <a:xfrm>
            <a:off x="1776425" y="356375"/>
            <a:ext cx="64437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BQ3</a:t>
            </a:r>
            <a:r>
              <a:rPr lang="en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Spin</a:t>
            </a:r>
            <a:r>
              <a:rPr lang="en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1" i="1" lang="en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Lesson 2</a:t>
            </a:r>
            <a:endParaRPr b="1" i="1" sz="3000">
              <a:solidFill>
                <a:srgbClr val="D0E0E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6" name="Google Shape;9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2076" y="377975"/>
            <a:ext cx="639920" cy="610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1"/>
          <p:cNvPicPr preferRelativeResize="0"/>
          <p:nvPr/>
        </p:nvPicPr>
        <p:blipFill rotWithShape="1">
          <a:blip r:embed="rId3">
            <a:alphaModFix/>
          </a:blip>
          <a:srcRect b="7813" l="0" r="0" t="7813"/>
          <a:stretch/>
        </p:blipFill>
        <p:spPr>
          <a:xfrm>
            <a:off x="1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1"/>
          <p:cNvSpPr/>
          <p:nvPr/>
        </p:nvSpPr>
        <p:spPr>
          <a:xfrm>
            <a:off x="0" y="861175"/>
            <a:ext cx="4568400" cy="3427800"/>
          </a:xfrm>
          <a:prstGeom prst="rect">
            <a:avLst/>
          </a:prstGeom>
          <a:solidFill>
            <a:srgbClr val="FFFFFF">
              <a:alpha val="854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1"/>
          <p:cNvSpPr txBox="1"/>
          <p:nvPr>
            <p:ph type="title"/>
          </p:nvPr>
        </p:nvSpPr>
        <p:spPr>
          <a:xfrm>
            <a:off x="218650" y="1029400"/>
            <a:ext cx="4108200" cy="88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Starter</a:t>
            </a:r>
            <a:endParaRPr b="0" sz="48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04" name="Google Shape;104;p21"/>
          <p:cNvSpPr txBox="1"/>
          <p:nvPr>
            <p:ph idx="1" type="body"/>
          </p:nvPr>
        </p:nvSpPr>
        <p:spPr>
          <a:xfrm>
            <a:off x="218775" y="1969275"/>
            <a:ext cx="4108200" cy="20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“Falsehood flies, and the </a:t>
            </a:r>
            <a:r>
              <a:rPr b="1" lang="en">
                <a:solidFill>
                  <a:srgbClr val="CC4125"/>
                </a:solidFill>
              </a:rPr>
              <a:t>truth</a:t>
            </a:r>
            <a:r>
              <a:rPr b="1" lang="en"/>
              <a:t> comes limping after it”</a:t>
            </a:r>
            <a:r>
              <a:rPr lang="en"/>
              <a:t> </a:t>
            </a:r>
            <a:r>
              <a:rPr i="1" lang="en"/>
              <a:t>(Jonathan Swift, 1710)</a:t>
            </a:r>
            <a:endParaRPr i="1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What do you think Swift meant? </a:t>
            </a:r>
            <a:endParaRPr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Do falsehoods </a:t>
            </a:r>
            <a:r>
              <a:rPr lang="en" u="sng"/>
              <a:t>always</a:t>
            </a:r>
            <a:r>
              <a:rPr lang="en"/>
              <a:t> have to be lies? Think about the Blake quote from our last lesson.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BC News debunks an American doctor’s viral video claiming 5G networks caused the coronavirus and shows why it’s untrue. &#10;&#10;Welcome to The National, the flagship nightly newscast of CBC News &#10; &#10;»»» Subscribe to The National to watch more videos here:   https://www.youtube.com/user/CBCTheNational?sub_confirmation=1 &#10; &#10;Voice Your Opinion &amp; Connect With Us Online: &#10; &#10;The National Updates on Facebook: https://www.facebook.com/thenational &#10;The National Updates on Twitter: https://twitter.com/CBCTheNational &#10;»»» »»» »»» »»» »»»  &#10;The National is CBC Television's flagship news program. Airing six days a week, the show delivers news, feature documentaries  and analysis from some of Canada's leading journalists." id="109" name="Google Shape;109;p22" title="No, 5G doesn’t cause the coronaviru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8108" y="672550"/>
            <a:ext cx="5015034" cy="376127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2"/>
          <p:cNvSpPr txBox="1"/>
          <p:nvPr>
            <p:ph type="title"/>
          </p:nvPr>
        </p:nvSpPr>
        <p:spPr>
          <a:xfrm>
            <a:off x="461350" y="672550"/>
            <a:ext cx="2769600" cy="16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Viral virus</a:t>
            </a:r>
            <a:endParaRPr sz="48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461200" y="2452150"/>
            <a:ext cx="2769600" cy="198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Why did this rumour spread so fast about Coronavirus?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311700" y="2245850"/>
            <a:ext cx="2680200" cy="18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Online filtering</a:t>
            </a:r>
            <a:endParaRPr sz="36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17" name="Google Shape;117;p23"/>
          <p:cNvSpPr txBox="1"/>
          <p:nvPr>
            <p:ph idx="1" type="body"/>
          </p:nvPr>
        </p:nvSpPr>
        <p:spPr>
          <a:xfrm>
            <a:off x="3252225" y="2245850"/>
            <a:ext cx="5685600" cy="25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Think back to the critical thinking activity we did in BQ1. How vulnerable did you say you were to stories and posts on social media? 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How do the following factors affect your willingness to believe a story: </a:t>
            </a:r>
            <a:endParaRPr sz="1400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AutoNum type="alphaUcPeriod"/>
            </a:pPr>
            <a:r>
              <a:rPr b="1" lang="en" sz="1400"/>
              <a:t>Provenance</a:t>
            </a:r>
            <a:r>
              <a:rPr lang="en" sz="1400"/>
              <a:t> (who you hear the rumour from)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lphaUcPeriod"/>
            </a:pPr>
            <a:r>
              <a:rPr b="1" lang="en" sz="1400"/>
              <a:t>Mode</a:t>
            </a:r>
            <a:r>
              <a:rPr lang="en" sz="1400"/>
              <a:t> </a:t>
            </a:r>
            <a:r>
              <a:rPr b="1" lang="en" sz="1400"/>
              <a:t>of</a:t>
            </a:r>
            <a:r>
              <a:rPr lang="en" sz="1400"/>
              <a:t> </a:t>
            </a:r>
            <a:r>
              <a:rPr b="1" lang="en" sz="1400"/>
              <a:t>communication</a:t>
            </a:r>
            <a:r>
              <a:rPr lang="en" sz="1400"/>
              <a:t> (how the rumour represented)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lphaUcPeriod"/>
            </a:pPr>
            <a:r>
              <a:rPr b="1" lang="en" sz="1400"/>
              <a:t>Resonance</a:t>
            </a:r>
            <a:r>
              <a:rPr lang="en" sz="1400"/>
              <a:t> (how emotionally impactful the rumour is)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lphaUcPeriod"/>
            </a:pPr>
            <a:r>
              <a:rPr b="1" lang="en" sz="1400"/>
              <a:t>Credibility</a:t>
            </a:r>
            <a:r>
              <a:rPr lang="en" sz="1400"/>
              <a:t> (how (in)credible the rumour is).</a:t>
            </a:r>
            <a:endParaRPr sz="1400"/>
          </a:p>
        </p:txBody>
      </p:sp>
      <p:pic>
        <p:nvPicPr>
          <p:cNvPr id="118" name="Google Shape;118;p23"/>
          <p:cNvPicPr preferRelativeResize="0"/>
          <p:nvPr/>
        </p:nvPicPr>
        <p:blipFill rotWithShape="1">
          <a:blip r:embed="rId3">
            <a:alphaModFix/>
          </a:blip>
          <a:srcRect b="65019" l="40" r="-40" t="0"/>
          <a:stretch/>
        </p:blipFill>
        <p:spPr>
          <a:xfrm>
            <a:off x="125" y="0"/>
            <a:ext cx="9143875" cy="1799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>
            <p:ph type="title"/>
          </p:nvPr>
        </p:nvSpPr>
        <p:spPr>
          <a:xfrm>
            <a:off x="291875" y="613525"/>
            <a:ext cx="4641900" cy="57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What the experts say...</a:t>
            </a:r>
            <a:endParaRPr sz="24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24" name="Google Shape;124;p24"/>
          <p:cNvSpPr txBox="1"/>
          <p:nvPr>
            <p:ph idx="1" type="body"/>
          </p:nvPr>
        </p:nvSpPr>
        <p:spPr>
          <a:xfrm>
            <a:off x="291975" y="1383250"/>
            <a:ext cx="4641900" cy="32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Read the two sources, and use them to help you create a display about online stories. Use the title: </a:t>
            </a:r>
            <a:r>
              <a:rPr b="1" lang="en" sz="1300">
                <a:solidFill>
                  <a:srgbClr val="616161"/>
                </a:solidFill>
              </a:rPr>
              <a:t>“Falsehood flies, and the </a:t>
            </a:r>
            <a:r>
              <a:rPr b="1" lang="en" sz="1300">
                <a:solidFill>
                  <a:srgbClr val="CC4125"/>
                </a:solidFill>
              </a:rPr>
              <a:t>truth</a:t>
            </a:r>
            <a:r>
              <a:rPr b="1" lang="en" sz="1300">
                <a:solidFill>
                  <a:srgbClr val="616161"/>
                </a:solidFill>
              </a:rPr>
              <a:t> comes limping after it”</a:t>
            </a:r>
            <a:r>
              <a:rPr lang="en" sz="1300">
                <a:solidFill>
                  <a:srgbClr val="616161"/>
                </a:solidFill>
              </a:rPr>
              <a:t>. Include the following details on your display:</a:t>
            </a:r>
            <a:endParaRPr sz="1300">
              <a:solidFill>
                <a:srgbClr val="616161"/>
              </a:solidFill>
            </a:endParaRPr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300"/>
              <a:buAutoNum type="arabicPeriod"/>
            </a:pPr>
            <a:r>
              <a:rPr lang="en" sz="1300">
                <a:solidFill>
                  <a:srgbClr val="616161"/>
                </a:solidFill>
              </a:rPr>
              <a:t>Details of the fake news research (brief).</a:t>
            </a:r>
            <a:endParaRPr sz="1300">
              <a:solidFill>
                <a:srgbClr val="61616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300"/>
              <a:buAutoNum type="arabicPeriod"/>
            </a:pPr>
            <a:r>
              <a:rPr lang="en" sz="1300">
                <a:solidFill>
                  <a:srgbClr val="616161"/>
                </a:solidFill>
              </a:rPr>
              <a:t>Results of the research.</a:t>
            </a:r>
            <a:endParaRPr sz="1300">
              <a:solidFill>
                <a:srgbClr val="61616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300"/>
              <a:buAutoNum type="arabicPeriod"/>
            </a:pPr>
            <a:r>
              <a:rPr lang="en" sz="1300">
                <a:solidFill>
                  <a:srgbClr val="616161"/>
                </a:solidFill>
              </a:rPr>
              <a:t>The hypothesis advanced to explain the results - try to link this to one of our four factors.</a:t>
            </a:r>
            <a:endParaRPr sz="1300">
              <a:solidFill>
                <a:srgbClr val="61616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300"/>
              <a:buAutoNum type="arabicPeriod"/>
            </a:pPr>
            <a:r>
              <a:rPr lang="en" sz="1300">
                <a:solidFill>
                  <a:srgbClr val="616161"/>
                </a:solidFill>
              </a:rPr>
              <a:t>Your analysis of the hypothesis - would you add anything to their explanation?</a:t>
            </a:r>
            <a:endParaRPr sz="1300">
              <a:solidFill>
                <a:srgbClr val="61616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300"/>
              <a:buAutoNum type="arabicPeriod"/>
            </a:pPr>
            <a:r>
              <a:rPr lang="en" sz="1300">
                <a:solidFill>
                  <a:srgbClr val="616161"/>
                </a:solidFill>
              </a:rPr>
              <a:t>What you think the implications are of this in terms of the way we seek to understand the world?</a:t>
            </a:r>
            <a:endParaRPr sz="1300">
              <a:solidFill>
                <a:srgbClr val="616161"/>
              </a:solidFill>
            </a:endParaRPr>
          </a:p>
        </p:txBody>
      </p:sp>
      <p:pic>
        <p:nvPicPr>
          <p:cNvPr id="125" name="Google Shape;12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9150" y="739250"/>
            <a:ext cx="3568726" cy="3568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5"/>
          <p:cNvPicPr preferRelativeResize="0"/>
          <p:nvPr/>
        </p:nvPicPr>
        <p:blipFill rotWithShape="1">
          <a:blip r:embed="rId3">
            <a:alphaModFix amt="60000"/>
          </a:blip>
          <a:srcRect b="0" l="27208" r="27208" t="0"/>
          <a:stretch/>
        </p:blipFill>
        <p:spPr>
          <a:xfrm>
            <a:off x="0" y="0"/>
            <a:ext cx="3512602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5"/>
          <p:cNvSpPr txBox="1"/>
          <p:nvPr>
            <p:ph type="title"/>
          </p:nvPr>
        </p:nvSpPr>
        <p:spPr>
          <a:xfrm>
            <a:off x="217850" y="307825"/>
            <a:ext cx="3061800" cy="43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400">
                <a:latin typeface="Ultra"/>
                <a:ea typeface="Ultra"/>
                <a:cs typeface="Ultra"/>
                <a:sym typeface="Ultra"/>
              </a:rPr>
              <a:t>Links to the TOK exhibition</a:t>
            </a:r>
            <a:endParaRPr b="0" sz="3400"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32" name="Google Shape;132;p25"/>
          <p:cNvSpPr txBox="1"/>
          <p:nvPr>
            <p:ph idx="1" type="body"/>
          </p:nvPr>
        </p:nvSpPr>
        <p:spPr>
          <a:xfrm>
            <a:off x="4011825" y="364950"/>
            <a:ext cx="4850400" cy="44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Related exhibition prompt</a:t>
            </a:r>
            <a:r>
              <a:rPr lang="en"/>
              <a:t> </a:t>
            </a:r>
            <a:r>
              <a:rPr i="1" lang="en"/>
              <a:t>What challenges are raised by the dissemination and/or communication of knowledge (IAP-10)?</a:t>
            </a:r>
            <a:endParaRPr i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Refer to the ideas from this lesson to answer this question.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example, think about how different ways of communicating an idea can end up misrepresenting that idea, either deliberately or by accident.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Which objects could help to illustrate your answer?</a:t>
            </a: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xitG.jpg" id="137" name="Google Shape;137;p26"/>
          <p:cNvPicPr preferRelativeResize="0"/>
          <p:nvPr/>
        </p:nvPicPr>
        <p:blipFill rotWithShape="1">
          <a:blip r:embed="rId3">
            <a:alphaModFix/>
          </a:blip>
          <a:srcRect b="7791" l="0" r="0" t="7799"/>
          <a:stretch/>
        </p:blipFill>
        <p:spPr>
          <a:xfrm>
            <a:off x="0" y="0"/>
            <a:ext cx="9144000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6"/>
          <p:cNvSpPr/>
          <p:nvPr/>
        </p:nvSpPr>
        <p:spPr>
          <a:xfrm>
            <a:off x="2581125" y="580900"/>
            <a:ext cx="3981600" cy="3981900"/>
          </a:xfrm>
          <a:prstGeom prst="ellipse">
            <a:avLst/>
          </a:prstGeom>
          <a:solidFill>
            <a:srgbClr val="000000">
              <a:alpha val="81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6"/>
          <p:cNvSpPr txBox="1"/>
          <p:nvPr>
            <p:ph idx="1" type="body"/>
          </p:nvPr>
        </p:nvSpPr>
        <p:spPr>
          <a:xfrm>
            <a:off x="3049325" y="1140400"/>
            <a:ext cx="3041700" cy="26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400"/>
              <a:t>Why do false rumours spread so quickly? Try to include as many of today’s terms as possible in your answer.</a:t>
            </a:r>
            <a:endParaRPr b="1"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/>
          <p:nvPr>
            <p:ph type="title"/>
          </p:nvPr>
        </p:nvSpPr>
        <p:spPr>
          <a:xfrm rot="-5400000">
            <a:off x="-1204225" y="1951875"/>
            <a:ext cx="4456800" cy="12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Linking this lesson to the course</a:t>
            </a:r>
            <a:endParaRPr sz="27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45" name="Google Shape;145;p27"/>
          <p:cNvSpPr txBox="1"/>
          <p:nvPr>
            <p:ph idx="1" type="body"/>
          </p:nvPr>
        </p:nvSpPr>
        <p:spPr>
          <a:xfrm>
            <a:off x="2002325" y="371625"/>
            <a:ext cx="6830100" cy="11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i="1" lang="en" sz="1400"/>
              <a:t>During this lesson, we consider the </a:t>
            </a:r>
            <a:r>
              <a:rPr i="1" lang="en" sz="1400">
                <a:highlight>
                  <a:srgbClr val="D0E0E3"/>
                </a:highlight>
              </a:rPr>
              <a:t>highlighted</a:t>
            </a:r>
            <a:r>
              <a:rPr i="1" lang="en" sz="1400"/>
              <a:t> aspects of the TOK course</a:t>
            </a:r>
            <a:endParaRPr i="1" sz="1400"/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i="1" lang="en" sz="1400"/>
              <a:t>The images used in the presentation slides can also give students ideas about selecting exhibition objects; see also our link below to </a:t>
            </a:r>
            <a:r>
              <a:rPr b="1" i="1" lang="en" sz="1400">
                <a:highlight>
                  <a:srgbClr val="FBD1E6"/>
                </a:highlight>
              </a:rPr>
              <a:t>specific IA prompts</a:t>
            </a:r>
            <a:endParaRPr i="1" sz="1400"/>
          </a:p>
        </p:txBody>
      </p:sp>
      <p:graphicFrame>
        <p:nvGraphicFramePr>
          <p:cNvPr id="146" name="Google Shape;146;p27"/>
          <p:cNvGraphicFramePr/>
          <p:nvPr/>
        </p:nvGraphicFramePr>
        <p:xfrm>
          <a:off x="2002350" y="1768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{0D2DD154-945A-4763-9FAC-FC4A15794660}</a:tableStyleId>
              </a:tblPr>
              <a:tblGrid>
                <a:gridCol w="1694025"/>
                <a:gridCol w="1694025"/>
                <a:gridCol w="1694025"/>
                <a:gridCol w="1694025"/>
              </a:tblGrid>
              <a:tr h="589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CORE THEME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OPTIONAL THEMES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AREAS OF KNOWLEDGE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TOK ASSESSMENT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478225">
                <a:tc row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Knowledge &amp; the knower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Indigenous societies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arts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TOK essay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4679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Language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History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4843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Politics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human sciences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TOK exhibition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1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Could be linked to IAP-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FBD1E6"/>
                    </a:solidFill>
                  </a:tcPr>
                </a:tc>
              </a:tr>
              <a:tr h="528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Religion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Mathematics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5111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Technology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The natural sciences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/>
          <p:nvPr>
            <p:ph idx="1" type="body"/>
          </p:nvPr>
        </p:nvSpPr>
        <p:spPr>
          <a:xfrm>
            <a:off x="356650" y="2442450"/>
            <a:ext cx="2698800" cy="23751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CORE THEME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u="sng">
                <a:solidFill>
                  <a:schemeClr val="hlink"/>
                </a:solidFill>
                <a:hlinkClick r:id="rId3"/>
              </a:rPr>
              <a:t>Knowledge &amp; the knower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52" name="Google Shape;152;p28"/>
          <p:cNvSpPr txBox="1"/>
          <p:nvPr/>
        </p:nvSpPr>
        <p:spPr>
          <a:xfrm>
            <a:off x="3234000" y="2442475"/>
            <a:ext cx="2752500" cy="23751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OPTIONAL THEMES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Indigenous societies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5"/>
              </a:rPr>
              <a:t>Language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6"/>
              </a:rPr>
              <a:t>Politics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7"/>
              </a:rPr>
              <a:t>Religion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8"/>
              </a:rPr>
              <a:t>Technology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3" name="Google Shape;153;p28"/>
          <p:cNvSpPr txBox="1"/>
          <p:nvPr/>
        </p:nvSpPr>
        <p:spPr>
          <a:xfrm>
            <a:off x="6172675" y="2442450"/>
            <a:ext cx="2698800" cy="2375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AREAS OF KNOWLEDGE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9"/>
              </a:rPr>
              <a:t>The arts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0"/>
              </a:rPr>
              <a:t>History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1"/>
              </a:rPr>
              <a:t>Human sciences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2"/>
              </a:rPr>
              <a:t>Mathematics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3"/>
              </a:rPr>
              <a:t>Natural sciences</a:t>
            </a:r>
            <a:endParaRPr b="1"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4" name="Google Shape;154;p28"/>
          <p:cNvSpPr txBox="1"/>
          <p:nvPr/>
        </p:nvSpPr>
        <p:spPr>
          <a:xfrm>
            <a:off x="3234000" y="301925"/>
            <a:ext cx="5637600" cy="17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Explore the TOK themes and areas of knowledge in more depth via a range of thinkers, media sources, and other resources, in our </a:t>
            </a:r>
            <a:r>
              <a:rPr b="1" lang="en">
                <a:solidFill>
                  <a:srgbClr val="45818E"/>
                </a:solidFill>
                <a:latin typeface="Proxima Nova"/>
                <a:ea typeface="Proxima Nova"/>
                <a:cs typeface="Proxima Nova"/>
                <a:sym typeface="Proxima Nova"/>
              </a:rPr>
              <a:t>EXPLORATION POINTS DOCUMENTS</a:t>
            </a:r>
            <a:r>
              <a:rPr b="1" lang="en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. </a:t>
            </a:r>
            <a:endParaRPr b="1">
              <a:solidFill>
                <a:srgbClr val="21212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Access the documents via the links below. You’ll also find the EP icons on all of the </a:t>
            </a:r>
            <a:r>
              <a:rPr b="1" lang="en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4"/>
              </a:rPr>
              <a:t>TOK course</a:t>
            </a:r>
            <a:r>
              <a:rPr b="1" lang="en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 pages of the site to help you unpack the quotes, KQs, and real-life situations that you find there.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5" name="Google Shape;155;p2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56650" y="301925"/>
            <a:ext cx="2698799" cy="1799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