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Fugaz One"/>
      <p:regular r:id="rId23"/>
    </p:embeddedFont>
    <p:embeddedFont>
      <p:font typeface="Ultra"/>
      <p:regular r:id="rId24"/>
    </p:embeddedFont>
    <p:embeddedFont>
      <p:font typeface="Alfa Slab One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FE8DB5-2C61-485E-A866-B13C407BF7E5}">
  <a:tblStyle styleId="{A9FE8DB5-2C61-485E-A866-B13C407BF7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Ultra-regular.fntdata"/><Relationship Id="rId23" Type="http://schemas.openxmlformats.org/officeDocument/2006/relationships/font" Target="fonts/FugazOn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AlfaSlab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roximaNov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XGn1LX9UOp7LZpbTOGfOSGSojyobMF2IOPYsiIVzAAw/edit?usp=sharing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heguardian.com/science/2019/jan/06/katharine-hayhoe-interview-climate-change-scientist-crisis-hope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heguardian.com/artanddesign/2018/dec/06/photographers-scrum-winning-image-picture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open?id=1Yo_wfgpW7XeSPtNJ10eEs5Mhkw_KRLNXn_r4EWT2CoU" TargetMode="External"/><Relationship Id="rId3" Type="http://schemas.openxmlformats.org/officeDocument/2006/relationships/hyperlink" Target="https://docs.google.com/document/d/1Xnql6CT3I7ZVRJarGWW9teIPdd7K1R9NFcwhf4UiHHA/edit?usp=sharin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269a914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269a914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3d7da7d4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e3d7da7d4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slide, if you want to help students to take ownership of the IA prompts (IAPs) for the TOK exhibition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ideas on relevant IAPs, see the ‘Linking this lesson to the course’ slide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92474fb86_0_9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92474fb86_0_9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BQ4 assessment tracker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3d7da7d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e3d7da7d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d315285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0d315285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BQ4, which will help students to develop a deeper knowledge of any TOK theme or area of knowledge. This will not only help them to master the TOK course in general, but also craft a great exhibition or essay.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e039d7b1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e039d7b1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Overall, by making claims with demonstrable evidence (ie evidence that we can see for ourselves).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can be checked by experimentation, replication, and via a wider audience after publication.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good scientific theory should be falsifiable - see our work on Popper from Big Question 5.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1585433a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1585433a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interview is found within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this article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1585433a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1585433a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1585433aa_0_1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1585433aa_0_1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1585433aa_0_10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1585433aa_0_10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Images taken from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this article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1585433aa_0_1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1585433aa_0_1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1df9a247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1df9a247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is the page -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Understanding Historical Perspectives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Give each pair or group one quote to focus on - see next slide and the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perspectives sheet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for what these are.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1df9a2478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1df9a2478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AUTOLAYOUT_17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2705800" y="0"/>
            <a:ext cx="6438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304800" y="710000"/>
            <a:ext cx="2089800" cy="759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04800" y="1554150"/>
            <a:ext cx="2089800" cy="331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AUTOLAYOUT_18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19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">
  <p:cSld name="AUTOLAYOUT_20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4820800" y="559300"/>
            <a:ext cx="40713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4820821" y="2053722"/>
            <a:ext cx="2002500" cy="253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6889763" y="2053722"/>
            <a:ext cx="2002500" cy="253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21"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7"/>
          <p:cNvSpPr txBox="1"/>
          <p:nvPr>
            <p:ph type="title"/>
          </p:nvPr>
        </p:nvSpPr>
        <p:spPr>
          <a:xfrm>
            <a:off x="4820800" y="559300"/>
            <a:ext cx="40713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4820821" y="2053722"/>
            <a:ext cx="2002500" cy="253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2" type="body"/>
          </p:nvPr>
        </p:nvSpPr>
        <p:spPr>
          <a:xfrm>
            <a:off x="6889763" y="2053722"/>
            <a:ext cx="2002500" cy="253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1">
  <p:cSld name="AUTOLAYOUT_22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630075" y="992625"/>
            <a:ext cx="3777600" cy="3172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24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9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29"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810900" y="772300"/>
            <a:ext cx="7537500" cy="4062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3pPr>
            <a:lvl4pPr indent="-355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4pPr>
            <a:lvl5pPr indent="-355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5pPr>
            <a:lvl6pPr indent="-355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6pPr>
            <a:lvl7pPr indent="-355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7pPr>
            <a:lvl8pPr indent="-355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8pPr>
            <a:lvl9pPr indent="-355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 1">
  <p:cSld name="AUTOLAYOUT_20_1"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1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 1">
  <p:cSld name="AUTOLAYOUT_124"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2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2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 1">
  <p:cSld name="AUTOLAYOUT_120">
    <p:bg>
      <p:bgPr>
        <a:solidFill>
          <a:srgbClr val="F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3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1" name="Google Shape;11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5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/>
          <p:cNvPicPr preferRelativeResize="0"/>
          <p:nvPr/>
        </p:nvPicPr>
        <p:blipFill rotWithShape="1">
          <a:blip r:embed="rId3">
            <a:alphaModFix amt="50000"/>
          </a:blip>
          <a:srcRect b="7813" l="0" r="0" t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4"/>
          <p:cNvSpPr txBox="1"/>
          <p:nvPr>
            <p:ph type="ctrTitle"/>
          </p:nvPr>
        </p:nvSpPr>
        <p:spPr>
          <a:xfrm>
            <a:off x="952075" y="1577950"/>
            <a:ext cx="7268100" cy="17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lt1"/>
                </a:solidFill>
                <a:latin typeface="Fugaz One"/>
                <a:ea typeface="Fugaz One"/>
                <a:cs typeface="Fugaz One"/>
                <a:sym typeface="Fugaz One"/>
              </a:rPr>
              <a:t>THE DANGERS OF MULTIPLE HISTORICAL PERSPECTIVES</a:t>
            </a:r>
            <a:endParaRPr b="1" sz="5000"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118" name="Google Shape;118;p24"/>
          <p:cNvSpPr txBox="1"/>
          <p:nvPr>
            <p:ph idx="1" type="subTitle"/>
          </p:nvPr>
        </p:nvSpPr>
        <p:spPr>
          <a:xfrm>
            <a:off x="952075" y="3838150"/>
            <a:ext cx="7425600" cy="7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D0E0E3"/>
                </a:solidFill>
              </a:rPr>
              <a:t>I can explain why historical knowledge is particularly vulnerable to interpretation via different perspectives</a:t>
            </a:r>
            <a:endParaRPr i="1" sz="2400">
              <a:solidFill>
                <a:srgbClr val="D0E0E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0E0E3"/>
              </a:solidFill>
            </a:endParaRPr>
          </a:p>
        </p:txBody>
      </p:sp>
      <p:sp>
        <p:nvSpPr>
          <p:cNvPr id="119" name="Google Shape;119;p24"/>
          <p:cNvSpPr txBox="1"/>
          <p:nvPr/>
        </p:nvSpPr>
        <p:spPr>
          <a:xfrm>
            <a:off x="1776425" y="356375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BQ4</a:t>
            </a:r>
            <a:r>
              <a:rPr lang="en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Perspectives </a:t>
            </a:r>
            <a:r>
              <a:rPr b="1" i="1" lang="en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6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37797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3"/>
          <p:cNvPicPr preferRelativeResize="0"/>
          <p:nvPr/>
        </p:nvPicPr>
        <p:blipFill rotWithShape="1">
          <a:blip r:embed="rId3">
            <a:alphaModFix amt="60000"/>
          </a:blip>
          <a:srcRect b="0" l="27208" r="27208" t="0"/>
          <a:stretch/>
        </p:blipFill>
        <p:spPr>
          <a:xfrm>
            <a:off x="0" y="0"/>
            <a:ext cx="3512602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3"/>
          <p:cNvSpPr txBox="1"/>
          <p:nvPr>
            <p:ph type="title"/>
          </p:nvPr>
        </p:nvSpPr>
        <p:spPr>
          <a:xfrm>
            <a:off x="217850" y="307825"/>
            <a:ext cx="30618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400">
                <a:latin typeface="Ultra"/>
                <a:ea typeface="Ultra"/>
                <a:cs typeface="Ultra"/>
                <a:sym typeface="Ultra"/>
              </a:rPr>
              <a:t>Links to the TOK exhibition</a:t>
            </a:r>
            <a:endParaRPr b="0" sz="34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Related exhibition prompt</a:t>
            </a:r>
            <a:r>
              <a:rPr lang="en"/>
              <a:t> </a:t>
            </a:r>
            <a:r>
              <a:rPr i="1" lang="en"/>
              <a:t>Does some knowledge belong only to particular communities of knowers? (IAP-14) 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Refer to the ideas from this lesson to answer this question.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example, think about who history is written for: particular communities of knowers, or as wide an audience as possible (and how this depends on who is writing it, and why).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Which objects could help to illustrate your answer?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4"/>
          <p:cNvPicPr preferRelativeResize="0"/>
          <p:nvPr/>
        </p:nvPicPr>
        <p:blipFill rotWithShape="1">
          <a:blip r:embed="rId3">
            <a:alphaModFix/>
          </a:blip>
          <a:srcRect b="0" l="27584" r="27584" t="0"/>
          <a:stretch/>
        </p:blipFill>
        <p:spPr>
          <a:xfrm>
            <a:off x="5420275" y="839625"/>
            <a:ext cx="3397200" cy="347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446425" y="992625"/>
            <a:ext cx="4731900" cy="3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700"/>
              <a:t>Overall, which ‘misuse’ of </a:t>
            </a:r>
            <a:r>
              <a:rPr b="1" lang="en" sz="2700">
                <a:solidFill>
                  <a:srgbClr val="CC4125"/>
                </a:solidFill>
              </a:rPr>
              <a:t>perspectives</a:t>
            </a:r>
            <a:r>
              <a:rPr lang="en" sz="2700"/>
              <a:t> would you say is most problematic when it comes to learning ‘the </a:t>
            </a:r>
            <a:r>
              <a:rPr b="1" lang="en" sz="2700">
                <a:solidFill>
                  <a:srgbClr val="CC4125"/>
                </a:solidFill>
              </a:rPr>
              <a:t>truth</a:t>
            </a:r>
            <a:r>
              <a:rPr lang="en" sz="2700"/>
              <a:t>’ about the past? Explain your answer.</a:t>
            </a:r>
            <a:endParaRPr sz="2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this lesson to the course</a:t>
            </a:r>
            <a:endParaRPr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 sz="1400"/>
              <a:t>During this lesson, we consider the </a:t>
            </a:r>
            <a:r>
              <a:rPr i="1" lang="en" sz="1400">
                <a:highlight>
                  <a:srgbClr val="D0E0E3"/>
                </a:highlight>
              </a:rPr>
              <a:t>highlighted</a:t>
            </a:r>
            <a:r>
              <a:rPr i="1" lang="en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" sz="1400"/>
              <a:t>The images used in the presentation slides can also give students ideas about selecting exhibition objects; see also our link below to </a:t>
            </a:r>
            <a:r>
              <a:rPr b="1" i="1" lang="en" sz="1400">
                <a:highlight>
                  <a:srgbClr val="FBD1E6"/>
                </a:highlight>
              </a:rPr>
              <a:t>specific IA prompts</a:t>
            </a:r>
            <a:endParaRPr i="1" sz="1400"/>
          </a:p>
        </p:txBody>
      </p:sp>
      <p:graphicFrame>
        <p:nvGraphicFramePr>
          <p:cNvPr id="198" name="Google Shape;198;p35"/>
          <p:cNvGraphicFramePr/>
          <p:nvPr/>
        </p:nvGraphicFramePr>
        <p:xfrm>
          <a:off x="2002350" y="17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{A9FE8DB5-2C61-485E-A866-B13C407BF7E5}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8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82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7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  <a:tr h="484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Could be linked to IAP-8 (certainty), IAP-12 (bias), IAP-14 (communities)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BD1E6"/>
                    </a:solidFill>
                  </a:tcPr>
                </a:tc>
              </a:tr>
              <a:tr h="528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11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04" name="Google Shape;204;p36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5" name="Google Shape;205;p36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36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7" name="Google Shape;207;p3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 rotWithShape="1">
          <a:blip r:embed="rId3">
            <a:alphaModFix/>
          </a:blip>
          <a:srcRect b="20102" l="7030" r="3403" t="20102"/>
          <a:stretch/>
        </p:blipFill>
        <p:spPr>
          <a:xfrm>
            <a:off x="3377750" y="0"/>
            <a:ext cx="57662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5"/>
          <p:cNvSpPr txBox="1"/>
          <p:nvPr>
            <p:ph type="title"/>
          </p:nvPr>
        </p:nvSpPr>
        <p:spPr>
          <a:xfrm>
            <a:off x="304800" y="710000"/>
            <a:ext cx="3072900" cy="75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endParaRPr b="0" sz="48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04800" y="1554150"/>
            <a:ext cx="2690400" cy="3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does science try to ‘insulate’ itself from the problem of bias?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Think about the stages of the scientific method when you write your answer.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/>
          <p:cNvPicPr preferRelativeResize="0"/>
          <p:nvPr/>
        </p:nvPicPr>
        <p:blipFill rotWithShape="1">
          <a:blip r:embed="rId3">
            <a:alphaModFix/>
          </a:blip>
          <a:srcRect b="0" l="24164" r="24169" t="0"/>
          <a:stretch/>
        </p:blipFill>
        <p:spPr>
          <a:xfrm>
            <a:off x="0" y="0"/>
            <a:ext cx="4572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/>
          <p:nvPr>
            <p:ph type="title"/>
          </p:nvPr>
        </p:nvSpPr>
        <p:spPr>
          <a:xfrm>
            <a:off x="4852825" y="431275"/>
            <a:ext cx="40164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CC4125"/>
                </a:solidFill>
                <a:latin typeface="Ultra"/>
                <a:ea typeface="Ultra"/>
                <a:cs typeface="Ultra"/>
                <a:sym typeface="Ultra"/>
              </a:rPr>
              <a:t>Perspectives</a:t>
            </a:r>
            <a:r>
              <a:rPr b="0" lang="en" sz="36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 &amp; science</a:t>
            </a:r>
            <a:endParaRPr b="0" sz="36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4852825" y="1733425"/>
            <a:ext cx="4189500" cy="31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“A thermometer is not liberal or conservative”</a:t>
            </a:r>
            <a:r>
              <a:rPr lang="en" sz="2000"/>
              <a:t> </a:t>
            </a:r>
            <a:r>
              <a:rPr i="1" lang="en" sz="2000"/>
              <a:t>(Katharine Hayhoe)</a:t>
            </a:r>
            <a:endParaRPr i="1"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do you think Hayhoe meant - and what current issue does this link to?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" sz="2000"/>
              <a:t>Check your answer with the interview with her (Q3). 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7"/>
          <p:cNvPicPr preferRelativeResize="0"/>
          <p:nvPr/>
        </p:nvPicPr>
        <p:blipFill rotWithShape="1">
          <a:blip r:embed="rId3">
            <a:alphaModFix/>
          </a:blip>
          <a:srcRect b="10487" l="0" r="0" t="10479"/>
          <a:stretch/>
        </p:blipFill>
        <p:spPr>
          <a:xfrm>
            <a:off x="1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7"/>
          <p:cNvSpPr/>
          <p:nvPr/>
        </p:nvSpPr>
        <p:spPr>
          <a:xfrm>
            <a:off x="0" y="861175"/>
            <a:ext cx="4568400" cy="34278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7"/>
          <p:cNvSpPr txBox="1"/>
          <p:nvPr>
            <p:ph type="title"/>
          </p:nvPr>
        </p:nvSpPr>
        <p:spPr>
          <a:xfrm>
            <a:off x="329350" y="1108375"/>
            <a:ext cx="3997500" cy="116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History &amp; </a:t>
            </a:r>
            <a:r>
              <a:rPr b="0" lang="en" sz="3000">
                <a:solidFill>
                  <a:srgbClr val="CC4125"/>
                </a:solidFill>
                <a:latin typeface="Ultra"/>
                <a:ea typeface="Ultra"/>
                <a:cs typeface="Ultra"/>
                <a:sym typeface="Ultra"/>
              </a:rPr>
              <a:t>perspectives</a:t>
            </a:r>
            <a:endParaRPr b="0" sz="3000">
              <a:solidFill>
                <a:srgbClr val="CC4125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29350" y="2335600"/>
            <a:ext cx="3997500" cy="16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history differ from science in terms of the way knowledge is checked?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Why do you think that some people even argue that it is a ‘pseudoscience’?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 rotWithShape="1">
          <a:blip r:embed="rId3">
            <a:alphaModFix/>
          </a:blip>
          <a:srcRect b="3086" l="0" r="0" t="3086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 txBox="1"/>
          <p:nvPr>
            <p:ph type="title"/>
          </p:nvPr>
        </p:nvSpPr>
        <p:spPr>
          <a:xfrm>
            <a:off x="4820800" y="559300"/>
            <a:ext cx="40713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The UK Miners’ Strike - image 1 </a:t>
            </a:r>
            <a:endParaRPr sz="31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4820829" y="2053725"/>
            <a:ext cx="4071300" cy="25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impression do you get about this event from this picture, taken by Don McPhee, in June 1984?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Specifically, how tense does the situation seem to be?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 rotWithShape="1">
          <a:blip r:embed="rId3">
            <a:alphaModFix/>
          </a:blip>
          <a:srcRect b="3305" l="0" r="0" t="3314"/>
          <a:stretch/>
        </p:blipFill>
        <p:spPr>
          <a:xfrm>
            <a:off x="0" y="0"/>
            <a:ext cx="4572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9"/>
          <p:cNvSpPr txBox="1"/>
          <p:nvPr>
            <p:ph type="title"/>
          </p:nvPr>
        </p:nvSpPr>
        <p:spPr>
          <a:xfrm>
            <a:off x="4820800" y="559300"/>
            <a:ext cx="40713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The UK Miners’ Strike - image 2 </a:t>
            </a:r>
            <a:endParaRPr sz="25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4820829" y="2053725"/>
            <a:ext cx="4071300" cy="25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does this photography (taken by Martin Jenkinson, a moment later) change your impression?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Which photo should we use as evidence for what happened?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311700" y="340600"/>
            <a:ext cx="8520600" cy="6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Selecting evidence: the UK Miners’ Strike</a:t>
            </a:r>
            <a:endParaRPr sz="24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311700" y="1152475"/>
            <a:ext cx="2073900" cy="37470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The </a:t>
            </a:r>
            <a:r>
              <a:rPr b="1" lang="en" sz="1300"/>
              <a:t>miners' strike</a:t>
            </a:r>
            <a:r>
              <a:rPr lang="en" sz="1300"/>
              <a:t> was an attempt in the UK to prevent coal-mine closures in 1984-85. 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/>
              <a:t>It was led by Arthur Scargill of the National Union of Mineworkers (NUM) against the Conservative government of Prime Minister Margaret Thatcher, who wanted to reduce the power of trade unions.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63" name="Google Shape;163;p30"/>
          <p:cNvSpPr txBox="1"/>
          <p:nvPr/>
        </p:nvSpPr>
        <p:spPr>
          <a:xfrm>
            <a:off x="6823075" y="1152475"/>
            <a:ext cx="2009100" cy="37470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Which photo might each side </a:t>
            </a:r>
            <a:r>
              <a:rPr b="1"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select</a:t>
            </a: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to support its </a:t>
            </a:r>
            <a:r>
              <a:rPr b="1" lang="en" sz="1600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perspective</a:t>
            </a: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the implications of this, in terms of how we produce historical knowledge? Try to include ‘confirmation bias’ in your answer.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4" name="Google Shape;164;p30"/>
          <p:cNvSpPr txBox="1"/>
          <p:nvPr/>
        </p:nvSpPr>
        <p:spPr>
          <a:xfrm>
            <a:off x="2507175" y="1144875"/>
            <a:ext cx="2044500" cy="37470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event divided those on the political </a:t>
            </a:r>
            <a:r>
              <a:rPr b="1" lang="en"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left</a:t>
            </a:r>
            <a:r>
              <a:rPr lang="en"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(who believe that governments should play a role in people’s lives to share the country’s wealth more equally) and those on the </a:t>
            </a:r>
            <a:r>
              <a:rPr b="1" lang="en"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right</a:t>
            </a:r>
            <a:r>
              <a:rPr lang="en"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(who believe that the economic markets should be allowed to determine the way wealth is distributed). </a:t>
            </a:r>
            <a:endParaRPr sz="13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4673250" y="1153000"/>
            <a:ext cx="2044500" cy="37470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People’s political </a:t>
            </a:r>
            <a:r>
              <a:rPr b="1" lang="en" sz="1300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perspectives</a:t>
            </a:r>
            <a:r>
              <a:rPr lang="en"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played a big role in how they viewed the event. </a:t>
            </a:r>
            <a:endParaRPr sz="13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If you were on the left, you’d be more inclined to think the government was at fault, and the miners were simply trying to survive. </a:t>
            </a:r>
            <a:endParaRPr sz="13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If you were on the right, you’d blame the miners, and try to portray them as aggressive criminals. </a:t>
            </a:r>
            <a:endParaRPr sz="13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1"/>
          <p:cNvPicPr preferRelativeResize="0"/>
          <p:nvPr/>
        </p:nvPicPr>
        <p:blipFill rotWithShape="1">
          <a:blip r:embed="rId3">
            <a:alphaModFix/>
          </a:blip>
          <a:srcRect b="0" l="24938" r="24943" t="0"/>
          <a:stretch/>
        </p:blipFill>
        <p:spPr>
          <a:xfrm>
            <a:off x="5442850" y="3081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 txBox="1"/>
          <p:nvPr>
            <p:ph type="title"/>
          </p:nvPr>
        </p:nvSpPr>
        <p:spPr>
          <a:xfrm>
            <a:off x="291875" y="406900"/>
            <a:ext cx="4813500" cy="88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The dangers of different </a:t>
            </a:r>
            <a:r>
              <a:rPr lang="en" sz="2600">
                <a:solidFill>
                  <a:srgbClr val="CC4125"/>
                </a:solidFill>
                <a:latin typeface="Ultra"/>
                <a:ea typeface="Ultra"/>
                <a:cs typeface="Ultra"/>
                <a:sym typeface="Ultra"/>
              </a:rPr>
              <a:t>perspectives</a:t>
            </a:r>
            <a:endParaRPr sz="2600">
              <a:solidFill>
                <a:srgbClr val="CC4125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72" name="Google Shape;172;p31"/>
          <p:cNvSpPr txBox="1"/>
          <p:nvPr>
            <p:ph idx="1" type="body"/>
          </p:nvPr>
        </p:nvSpPr>
        <p:spPr>
          <a:xfrm>
            <a:off x="208050" y="1480550"/>
            <a:ext cx="4987800" cy="33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is written from different </a:t>
            </a:r>
            <a:r>
              <a:rPr b="1" lang="en">
                <a:solidFill>
                  <a:srgbClr val="CC4125"/>
                </a:solidFill>
              </a:rPr>
              <a:t>perspectives</a:t>
            </a:r>
            <a:r>
              <a:rPr lang="en"/>
              <a:t>, so the same event is often portrayed differently according to the background and academic tradition of the historian - or other factors.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Look </a:t>
            </a:r>
            <a:r>
              <a:rPr lang="en"/>
              <a:t>at </a:t>
            </a:r>
            <a:r>
              <a:rPr b="1" i="1" lang="en"/>
              <a:t>Understanding Historical </a:t>
            </a:r>
            <a:r>
              <a:rPr b="1" i="1" lang="en">
                <a:solidFill>
                  <a:srgbClr val="CC4125"/>
                </a:solidFill>
              </a:rPr>
              <a:t>Perspectives</a:t>
            </a:r>
            <a:r>
              <a:rPr lang="en"/>
              <a:t> via theoryofknowledge.net, and learn about one way in which a historical </a:t>
            </a:r>
            <a:r>
              <a:rPr b="1" lang="en">
                <a:solidFill>
                  <a:srgbClr val="CC4125"/>
                </a:solidFill>
              </a:rPr>
              <a:t>perspective</a:t>
            </a:r>
            <a:r>
              <a:rPr lang="en"/>
              <a:t> can be misused.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Add your thoughts to the </a:t>
            </a:r>
            <a:r>
              <a:rPr b="1" lang="en">
                <a:solidFill>
                  <a:srgbClr val="CC4125"/>
                </a:solidFill>
              </a:rPr>
              <a:t>perspectives</a:t>
            </a:r>
            <a:r>
              <a:rPr lang="en"/>
              <a:t> sheet (the first one is done for you), and then talk to other groups to find out what they discovered to complete the sheet.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2"/>
          <p:cNvPicPr preferRelativeResize="0"/>
          <p:nvPr/>
        </p:nvPicPr>
        <p:blipFill rotWithShape="1">
          <a:blip r:embed="rId3">
            <a:alphaModFix amt="80000"/>
          </a:blip>
          <a:srcRect b="18366" l="0" r="0" t="18366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2"/>
          <p:cNvSpPr txBox="1"/>
          <p:nvPr>
            <p:ph idx="1" type="body"/>
          </p:nvPr>
        </p:nvSpPr>
        <p:spPr>
          <a:xfrm>
            <a:off x="810900" y="563900"/>
            <a:ext cx="7537500" cy="42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“An entire career can be built on the trick of contrariness”</a:t>
            </a:r>
            <a:endParaRPr b="1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“History is past politics and politics present history”</a:t>
            </a:r>
            <a:endParaRPr b="1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“There are facts, there are opinions, and there are lies”</a:t>
            </a:r>
            <a:endParaRPr b="1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“The rebirth of control over history”</a:t>
            </a:r>
            <a:endParaRPr b="1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“Reality-suffocating myth”</a:t>
            </a:r>
            <a:endParaRPr sz="2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