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Fugaz One"/>
      <p:regular r:id="rId21"/>
    </p:embeddedFont>
    <p:embeddedFont>
      <p:font typeface="Ultra"/>
      <p:regular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8E461D-CF5D-4D0C-A14D-539B7F339BCA}">
  <a:tblStyle styleId="{508E461D-CF5D-4D0C-A14D-539B7F339B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22" Type="http://schemas.openxmlformats.org/officeDocument/2006/relationships/font" Target="fonts/Ultra-regular.fntdata"/><Relationship Id="rId10" Type="http://schemas.openxmlformats.org/officeDocument/2006/relationships/slide" Target="slides/slide5.xml"/><Relationship Id="rId21" Type="http://schemas.openxmlformats.org/officeDocument/2006/relationships/font" Target="fonts/Fugaz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science/2017/sep/15/how-the-female-viking-warrior-was-written-out-of-history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vox.com/future-perfect/2019/8/28/20833505/women-science-unconscious-gender-implicit-bias-study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Gn1LX9UOp7LZpbTOGfOSGSojyobMF2IOPYsiIVzAAw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6720427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6720427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lesson could be left out of the unit (students could be given this time to work on their BQ4 exhibitions), but it gives a useful RLS about how our assumptions can mislead us when it comes to the production of historical knowledge.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3d950e1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3d950e1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ad373b5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ad373b5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BQ4,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4b9739f0_0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4b9739f0_0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4b8e788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4b8e78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4b9739f0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4b9739f0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4b9739f0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4b9739f0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 valid assumption is a hypothesis; an invalid one is a bias. Discuss!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7d1b92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7d1b92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Explore more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Pink for women?!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7d1b9224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7d1b9224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should lead onto a big discussion.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Yes, it does extend further than the Vikings - it permeates every aspect of history, and even other areas of knowledge as well (here’s an article on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science and gender bias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d950e1b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d950e1b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21e15a8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21e15a8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BQ4 assessment tracker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AUTOLAYOUT_23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433225" y="2540500"/>
            <a:ext cx="5391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24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25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6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017625" y="307825"/>
            <a:ext cx="23787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6452850" y="307825"/>
            <a:ext cx="2389800" cy="4355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28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29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810900" y="772300"/>
            <a:ext cx="7537500" cy="4062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20_1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30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24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2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>
            <p:ph type="ctrTitle"/>
          </p:nvPr>
        </p:nvSpPr>
        <p:spPr>
          <a:xfrm>
            <a:off x="952075" y="1619138"/>
            <a:ext cx="7268100" cy="16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latin typeface="Fugaz One"/>
                <a:ea typeface="Fugaz One"/>
                <a:cs typeface="Fugaz One"/>
                <a:sym typeface="Fugaz One"/>
              </a:rPr>
              <a:t>BJ 581</a:t>
            </a:r>
            <a:endParaRPr b="1" sz="12000">
              <a:solidFill>
                <a:srgbClr val="FFFFFF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10" name="Google Shape;110;p23"/>
          <p:cNvSpPr txBox="1"/>
          <p:nvPr>
            <p:ph idx="1" type="subTitle"/>
          </p:nvPr>
        </p:nvSpPr>
        <p:spPr>
          <a:xfrm>
            <a:off x="952075" y="3703775"/>
            <a:ext cx="72681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explain how our present-day assumptions and biases can determine how we understand the past 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1776475" y="495700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BQ4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Perspectives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9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57322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73" name="Google Shape;173;p32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{508E461D-CF5D-4D0C-A14D-539B7F339BCA}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IAP-11 (belief), IAP-12 (bias)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9" name="Google Shape;179;p33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 b="3349" l="0" r="0" t="3349"/>
          <a:stretch/>
        </p:blipFill>
        <p:spPr>
          <a:xfrm>
            <a:off x="2705775" y="-9"/>
            <a:ext cx="64382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/>
          <p:nvPr>
            <p:ph type="title"/>
          </p:nvPr>
        </p:nvSpPr>
        <p:spPr>
          <a:xfrm>
            <a:off x="304800" y="710000"/>
            <a:ext cx="2446800" cy="7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What do you imagine a Viking Warrior looked like?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Sketch and label a diagram to illustrate your idea.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 amt="60000"/>
          </a:blip>
          <a:srcRect b="13391" l="0" r="0" t="13391"/>
          <a:stretch/>
        </p:blipFill>
        <p:spPr>
          <a:xfrm>
            <a:off x="0" y="0"/>
            <a:ext cx="35126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>
            <p:ph type="title"/>
          </p:nvPr>
        </p:nvSpPr>
        <p:spPr>
          <a:xfrm>
            <a:off x="260975" y="307825"/>
            <a:ext cx="30147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Ultra"/>
                <a:ea typeface="Ultra"/>
                <a:cs typeface="Ultra"/>
                <a:sym typeface="Ultra"/>
              </a:rPr>
              <a:t>Group thinking</a:t>
            </a:r>
            <a:endParaRPr sz="39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830125" y="307825"/>
            <a:ext cx="2311800" cy="43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Look at the list of items uncovered by Swedish archaeologists in the 1880s in a Viking grave (this find was given the name </a:t>
            </a:r>
            <a:r>
              <a:rPr b="1" lang="en-GB" sz="1600"/>
              <a:t>Bj 581</a:t>
            </a:r>
            <a:r>
              <a:rPr lang="en-GB" sz="1600"/>
              <a:t>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What conclusions can we draw about the type of person this was, their lifestyle, their importance, role in society, and any other details?</a:t>
            </a:r>
            <a:endParaRPr sz="1600"/>
          </a:p>
        </p:txBody>
      </p:sp>
      <p:sp>
        <p:nvSpPr>
          <p:cNvPr id="127" name="Google Shape;127;p25"/>
          <p:cNvSpPr txBox="1"/>
          <p:nvPr>
            <p:ph idx="2" type="body"/>
          </p:nvPr>
        </p:nvSpPr>
        <p:spPr>
          <a:xfrm>
            <a:off x="6188025" y="307825"/>
            <a:ext cx="2783400" cy="43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</a:t>
            </a:r>
            <a:r>
              <a:rPr lang="en-GB" sz="1600"/>
              <a:t>hields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Axe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Spear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Sword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battle knife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Bow with a set of heavy armour-piercing arrows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Two horses (a mare and a stallion)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set of game pieces - perhaps from </a:t>
            </a:r>
            <a:r>
              <a:rPr i="1" lang="en-GB" sz="1600"/>
              <a:t>hnefatafl</a:t>
            </a:r>
            <a:r>
              <a:rPr lang="en-GB" sz="1600"/>
              <a:t> (a early version of chess)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 b="5978" l="0" r="0" t="5969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>
            <p:ph type="title"/>
          </p:nvPr>
        </p:nvSpPr>
        <p:spPr>
          <a:xfrm>
            <a:off x="291875" y="308100"/>
            <a:ext cx="4813500" cy="13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Using </a:t>
            </a:r>
            <a:r>
              <a:rPr b="0"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assumptions </a:t>
            </a:r>
            <a:r>
              <a:rPr b="0"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to produce knowledge</a:t>
            </a:r>
            <a:endParaRPr b="0"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291975" y="1854950"/>
            <a:ext cx="4813500" cy="29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What </a:t>
            </a:r>
            <a:r>
              <a:rPr lang="en-GB" sz="1800"/>
              <a:t>assumptions</a:t>
            </a:r>
            <a:r>
              <a:rPr lang="en-GB" sz="1800"/>
              <a:t> are your conclusions  based on (eg - weapons indicate a warrior)?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What is the origin of these assumptions (eg - you’ve seen present-day movies with Vikings, etc.)?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Overall, do you think your assumptions are valid?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0" l="2476" r="21788" t="0"/>
          <a:stretch/>
        </p:blipFill>
        <p:spPr>
          <a:xfrm>
            <a:off x="4278700" y="308100"/>
            <a:ext cx="4566150" cy="45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>
            <p:ph type="title"/>
          </p:nvPr>
        </p:nvSpPr>
        <p:spPr>
          <a:xfrm>
            <a:off x="291875" y="406900"/>
            <a:ext cx="3480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Challenging our assumptions</a:t>
            </a:r>
            <a:endParaRPr b="0" sz="2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291975" y="1964050"/>
            <a:ext cx="3480600" cy="24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Can you guess the one fundamentally misleading assumption (=bias) that everyone made</a:t>
            </a:r>
            <a:r>
              <a:rPr lang="en-GB" sz="2000"/>
              <a:t>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(Clue - the creators of this statue in Kiev made it too)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10329" l="0" r="0" t="10337"/>
          <a:stretch/>
        </p:blipFill>
        <p:spPr>
          <a:xfrm>
            <a:off x="0" y="24"/>
            <a:ext cx="3808976" cy="51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/>
          <p:nvPr>
            <p:ph type="ctrTitle"/>
          </p:nvPr>
        </p:nvSpPr>
        <p:spPr>
          <a:xfrm>
            <a:off x="4566250" y="913500"/>
            <a:ext cx="4213800" cy="3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FF00FF"/>
                </a:solidFill>
                <a:latin typeface="Ultra"/>
                <a:ea typeface="Ultra"/>
                <a:cs typeface="Ultra"/>
                <a:sym typeface="Ultra"/>
              </a:rPr>
              <a:t>Bj 581 was a woman</a:t>
            </a:r>
            <a:endParaRPr sz="6600">
              <a:solidFill>
                <a:srgbClr val="FF00FF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 amt="80000"/>
          </a:blip>
          <a:srcRect b="7691" l="0" r="0" t="7699"/>
          <a:stretch/>
        </p:blipFill>
        <p:spPr>
          <a:xfrm>
            <a:off x="0" y="0"/>
            <a:ext cx="9144003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810900" y="1209500"/>
            <a:ext cx="7305300" cy="3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3000"/>
              <a:t>How does this knowledge change our perception of both this archaeological find (Bj 581), and the Vikings in general? 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3000"/>
              <a:t>Does this extend further than the Vikings - and even history?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Related exhibition prompt</a:t>
            </a:r>
            <a:r>
              <a:rPr lang="en-GB" sz="1900"/>
              <a:t> </a:t>
            </a:r>
            <a:r>
              <a:rPr i="1" lang="en-GB" sz="1900"/>
              <a:t>Can new knowledge change established values or beliefs? (IAP-11) </a:t>
            </a:r>
            <a:endParaRPr i="1" sz="1900"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Refer to the ideas from this lesson to answer this question.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For example, think about how our assumptions about the way society works in the present and the past can lead us astray - and why it’s necessary to learn from knowledge such as this.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Which objects could help to illustrate your answer?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D1000.jpeg"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0" t="23681"/>
          <a:stretch/>
        </p:blipFill>
        <p:spPr>
          <a:xfrm>
            <a:off x="0" y="0"/>
            <a:ext cx="9144000" cy="32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94975" y="3662375"/>
            <a:ext cx="8429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/>
              <a:t>What are the implications of basing our understanding of history on false assumptions (biases)? How can we avoid this trap?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