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D68010-C916-4E4B-A072-1CA55403E2F8}">
  <a:tblStyle styleId="{71D68010-C916-4E4B-A072-1CA55403E2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5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4.xml"/><Relationship Id="rId21" Type="http://schemas.openxmlformats.org/officeDocument/2006/relationships/font" Target="fonts/Ultr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roximaNova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reate.kahoot.it/share/128a6989-0a70-4d1e-8ad9-b9a45b314dd6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rtM7uXa5IlxBm5kB31Ba6ELniLnAas-EqbvdV6qWEaE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bK75hUzQz6g6MT1nbZ7wMpVct20UUOfy2EhimHrZmc/edit?usp=sharin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855b55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855b55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1f12f1d6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1f12f1d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Debrief responses.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BQ5 is “How is new knowledge about the world created?”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Thinkers and ideas are listed on next slide.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image links to our lesson on ‘Reconceiving art’ - and how our relationship with art (the novel, </a:t>
            </a:r>
            <a:r>
              <a:rPr i="1" lang="en-GB">
                <a:latin typeface="Proxima Nova"/>
                <a:ea typeface="Proxima Nova"/>
                <a:cs typeface="Proxima Nova"/>
                <a:sym typeface="Proxima Nova"/>
              </a:rPr>
              <a:t>Nineteen Eighty-Four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) constantly changes according to what is going on in society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21f12f1d6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21f12f1d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Give students plenty of time to review this in groups. Check notes if necessary!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 tables should be able to briefly outline any/all of the ideas and thinkers - and link many of ideas to the thinkers.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Cold call, and reward accurate answers!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1f12f1d6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1f12f1d6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Kahoot is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here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Do this twice. Once in class, during which you can explain the answers. Then ask the students to do it again on their 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1f12f1d6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1f12f1d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more formal, TOK essay-style conclusion, do slide 6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Allocate students different questions about BQ5 - see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document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. Tweets can be collated on a shared document to give an overall summary of BQ4.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1f12f1d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1f12f1d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This is one version of the main lesson task. If you’d prefer to get your students to write a less formal, Tweet-style conclusion, do slide 5 instead.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ccb5c5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4ccb5c5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BQ5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6f30e3d2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6f30e3d2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8ebf2ab0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8ebf2ab0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BQ5,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6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3" name="Google Shape;9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44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6"/>
          <p:cNvSpPr txBox="1"/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6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48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57"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9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0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0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1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s://create.kahoot.it/share/128a6989-0a70-4d1e-8ad9-b9a45b314dd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2"/>
          <p:cNvPicPr preferRelativeResize="0"/>
          <p:nvPr/>
        </p:nvPicPr>
        <p:blipFill rotWithShape="1">
          <a:blip r:embed="rId3">
            <a:alphaModFix amt="50000"/>
          </a:blip>
          <a:srcRect b="4995" l="0" r="0" t="5004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>
            <p:ph type="ctrTitle"/>
          </p:nvPr>
        </p:nvSpPr>
        <p:spPr>
          <a:xfrm>
            <a:off x="943700" y="1366150"/>
            <a:ext cx="7218600" cy="236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latin typeface="Fugaz One"/>
                <a:ea typeface="Fugaz One"/>
                <a:cs typeface="Fugaz One"/>
                <a:sym typeface="Fugaz One"/>
              </a:rPr>
              <a:t>WRAPPING UP BQ5</a:t>
            </a:r>
            <a:endParaRPr b="1"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41" name="Google Shape;141;p32"/>
          <p:cNvSpPr txBox="1"/>
          <p:nvPr>
            <p:ph idx="1" type="subTitle"/>
          </p:nvPr>
        </p:nvSpPr>
        <p:spPr>
          <a:xfrm>
            <a:off x="943700" y="4076950"/>
            <a:ext cx="72186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answer Big Question 5, referring to the key terms, ideas, and thinkers from the unit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42" name="Google Shape;142;p3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BQ5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Creativity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11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9" name="Google Shape;149;p33"/>
          <p:cNvSpPr txBox="1"/>
          <p:nvPr>
            <p:ph idx="1" type="body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What was BQ5?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GB" sz="2400"/>
              <a:t>List one key </a:t>
            </a:r>
            <a:r>
              <a:rPr b="1" lang="en-GB" sz="2400"/>
              <a:t>idea</a:t>
            </a:r>
            <a:r>
              <a:rPr lang="en-GB" sz="2400"/>
              <a:t> we considered, and one key </a:t>
            </a:r>
            <a:r>
              <a:rPr b="1" lang="en-GB" sz="2400"/>
              <a:t>thinker</a:t>
            </a:r>
            <a:r>
              <a:rPr lang="en-GB" sz="2400"/>
              <a:t> we met.</a:t>
            </a:r>
            <a:endParaRPr sz="2400"/>
          </a:p>
        </p:txBody>
      </p:sp>
      <p:pic>
        <p:nvPicPr>
          <p:cNvPr id="150" name="Google Shape;150;p33"/>
          <p:cNvPicPr preferRelativeResize="0"/>
          <p:nvPr/>
        </p:nvPicPr>
        <p:blipFill rotWithShape="1">
          <a:blip r:embed="rId3">
            <a:alphaModFix/>
          </a:blip>
          <a:srcRect b="-11396" l="-6430" r="-3871" t="-8824"/>
          <a:stretch/>
        </p:blipFill>
        <p:spPr>
          <a:xfrm>
            <a:off x="0" y="0"/>
            <a:ext cx="4280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 rot="-5400000">
            <a:off x="-924100" y="1583725"/>
            <a:ext cx="4446900" cy="17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What &amp; who we’ve looked at in BQ5</a:t>
            </a:r>
            <a:endParaRPr b="0" sz="3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2448650" y="245950"/>
            <a:ext cx="2184300" cy="46542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Pablo Picasso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Steve Jobs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David Eagleman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Kellyanne Conway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Dorian Lynskey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George Orwell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Madeleine L’Engle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Shakespeare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Taylor Swift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Steven Pinker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Kory Stamper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Erin McKean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Gilbert Highet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John McWhorter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Albert Einstein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Sara Seager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Tom McLeish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James Clerk Maxwell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Stuart Firestein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Isaac Asimov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Louis Pasteur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Isaac Newton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Thomas Kuhn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Neil deGrasse Tyson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B.O.B.</a:t>
            </a:r>
            <a:endParaRPr b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b="1" lang="en-GB" sz="1000"/>
              <a:t>Amy Wolff</a:t>
            </a:r>
            <a:endParaRPr b="1" sz="1000"/>
          </a:p>
        </p:txBody>
      </p:sp>
      <p:sp>
        <p:nvSpPr>
          <p:cNvPr id="157" name="Google Shape;157;p34"/>
          <p:cNvSpPr txBox="1"/>
          <p:nvPr/>
        </p:nvSpPr>
        <p:spPr>
          <a:xfrm>
            <a:off x="4888300" y="246100"/>
            <a:ext cx="4007400" cy="4654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Creativity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Connections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Bending, breaking, and blending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Derivation and extrapolation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impossibility of originality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Alternative facts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Denotations and connotations of words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Language authorities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Descriptivism vs. prescriptivism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Texting as ‘miraculous’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Emojis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False starts and wrong turns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Scientific inspiration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Serendipity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Conscious ignorance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Farting around in the dark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Eureka moments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Standing on the shoulders of giants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Paradigm shifts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Science and social media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Speaking in public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"/>
              <a:buFont typeface="Proxima Nova"/>
              <a:buAutoNum type="arabicPeriod"/>
            </a:pPr>
            <a:r>
              <a:rPr b="1" lang="en-GB" sz="115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exhibition file</a:t>
            </a:r>
            <a:endParaRPr b="1" sz="115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5"/>
          <p:cNvPicPr preferRelativeResize="0"/>
          <p:nvPr/>
        </p:nvPicPr>
        <p:blipFill rotWithShape="1">
          <a:blip r:embed="rId3">
            <a:alphaModFix/>
          </a:blip>
          <a:srcRect b="0" l="24938" r="24943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60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Kahoot!</a:t>
            </a:r>
            <a:endParaRPr b="0" sz="60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Get into the same teams as last time.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000"/>
              <a:t>Answer the </a:t>
            </a:r>
            <a:r>
              <a:rPr lang="en-GB" sz="3000" u="sng">
                <a:solidFill>
                  <a:schemeClr val="hlink"/>
                </a:solidFill>
                <a:hlinkClick r:id="rId4"/>
              </a:rPr>
              <a:t>Kahoot</a:t>
            </a:r>
            <a:r>
              <a:rPr lang="en-GB" sz="3000"/>
              <a:t> questions on BQ5...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/>
          <p:nvPr>
            <p:ph type="title"/>
          </p:nvPr>
        </p:nvSpPr>
        <p:spPr>
          <a:xfrm>
            <a:off x="291875" y="406900"/>
            <a:ext cx="4952400" cy="7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2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Concluding tweets</a:t>
            </a:r>
            <a:endParaRPr b="0" sz="32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0" name="Google Shape;170;p36"/>
          <p:cNvSpPr txBox="1"/>
          <p:nvPr>
            <p:ph idx="1" type="body"/>
          </p:nvPr>
        </p:nvSpPr>
        <p:spPr>
          <a:xfrm>
            <a:off x="291975" y="1433275"/>
            <a:ext cx="4813500" cy="29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With a partner, create </a:t>
            </a:r>
            <a:r>
              <a:rPr b="1" lang="en-GB" sz="1800"/>
              <a:t>two</a:t>
            </a:r>
            <a:r>
              <a:rPr lang="en-GB" sz="1800"/>
              <a:t> 280-character Tweets.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One should give an overall answer to BQ5 (“How is new knowledge about the world created”)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 sz="1800"/>
              <a:t>The other should outline a specific aspect of BQ5 (you’ll be allocated this) </a:t>
            </a:r>
            <a:endParaRPr sz="1800"/>
          </a:p>
        </p:txBody>
      </p:sp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75" y="1354300"/>
            <a:ext cx="3733725" cy="30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title"/>
          </p:nvPr>
        </p:nvSpPr>
        <p:spPr>
          <a:xfrm>
            <a:off x="179975" y="308100"/>
            <a:ext cx="5016600" cy="108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6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Writing a TOK essay-style conclusion</a:t>
            </a:r>
            <a:endParaRPr b="0" sz="26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180075" y="1562775"/>
            <a:ext cx="5111700" cy="32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What is the purpose of a conclusion in a (TOK) essay?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Write a 150 word conclusion to BQ5 (‘How is new knowledge about the world created?’)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Include at least two of the concepts we’ve looked at and a quote from at least one of our thinkers (see the unit outline to help you)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Char char="●"/>
            </a:pPr>
            <a:r>
              <a:rPr lang="en-GB"/>
              <a:t>Submit to Google Classroom.</a:t>
            </a:r>
            <a:endParaRPr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175" y="152400"/>
            <a:ext cx="3547427" cy="47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itD1000.jpeg" id="183" name="Google Shape;183;p38"/>
          <p:cNvPicPr preferRelativeResize="0"/>
          <p:nvPr/>
        </p:nvPicPr>
        <p:blipFill rotWithShape="1">
          <a:blip r:embed="rId3">
            <a:alphaModFix/>
          </a:blip>
          <a:srcRect b="0" l="32734" r="32731" t="0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8"/>
          <p:cNvSpPr txBox="1"/>
          <p:nvPr>
            <p:ph idx="1" type="body"/>
          </p:nvPr>
        </p:nvSpPr>
        <p:spPr>
          <a:xfrm>
            <a:off x="291975" y="932000"/>
            <a:ext cx="48135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/>
              <a:t>Which idea from Big Question 5 made the biggest impression on you, and why? 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91" name="Google Shape;191;p39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{71D68010-C916-4E4B-A072-1CA55403E2F8}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a lot of the prompts, as this lesson wraps up the BQ</a:t>
                      </a:r>
                      <a:endParaRPr i="1" sz="11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BD1E6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97" name="Google Shape;197;p40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40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40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