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A93AAF-EFCB-40CA-B062-216732539159}">
  <a:tblStyle styleId="{80A93AAF-EFCB-40CA-B062-2167325391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6.xml"/><Relationship Id="rId22" Type="http://schemas.openxmlformats.org/officeDocument/2006/relationships/font" Target="fonts/AlfaSlabOne-regular.fntdata"/><Relationship Id="rId10" Type="http://schemas.openxmlformats.org/officeDocument/2006/relationships/slide" Target="slides/slide5.xml"/><Relationship Id="rId21" Type="http://schemas.openxmlformats.org/officeDocument/2006/relationships/font" Target="fonts/Ultra-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notesMaster" Target="notesMasters/notesMaster1.xml"/><Relationship Id="rId19" Type="http://schemas.openxmlformats.org/officeDocument/2006/relationships/font" Target="fonts/ProximaNova-boldItalic.fntdata"/><Relationship Id="rId6" Type="http://schemas.openxmlformats.org/officeDocument/2006/relationships/slide" Target="slides/slide1.xml"/><Relationship Id="rId18" Type="http://schemas.openxmlformats.org/officeDocument/2006/relationships/font" Target="fonts/ProximaNova-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witter.com/The_JBS/status/943903973333000192" TargetMode="External"/><Relationship Id="rId3" Type="http://schemas.openxmlformats.org/officeDocument/2006/relationships/hyperlink" Target="https://www.rollingstone.com/culture/culture-news/flashback-david-bowies-failed-attempt-to-adapt-george-orwells-1984-198314/" TargetMode="External"/><Relationship Id="rId4" Type="http://schemas.openxmlformats.org/officeDocument/2006/relationships/hyperlink" Target="https://www.youtube.com/watch?v=ByC-YEU3fpk" TargetMode="External"/><Relationship Id="rId5" Type="http://schemas.openxmlformats.org/officeDocument/2006/relationships/hyperlink" Target="https://www.youtube.com/watch?v=P8-Vr_r36Fg" TargetMode="External"/><Relationship Id="rId6" Type="http://schemas.openxmlformats.org/officeDocument/2006/relationships/hyperlink" Target="https://www.nytimes.com/2000/03/18/books/how-the-cia-played-dirty-tricks-with-culture.html" TargetMode="External"/><Relationship Id="rId7" Type="http://schemas.openxmlformats.org/officeDocument/2006/relationships/hyperlink" Target="https://texashistory.unt.edu/ark:/67531/metapth49443/" TargetMode="External"/><Relationship Id="rId8" Type="http://schemas.openxmlformats.org/officeDocument/2006/relationships/hyperlink" Target="https://www.historytoday.com/miscellanies/dark-art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1ca81aa86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1ca81aa86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d341f81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d341f81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GB">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2a111f7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2a111f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Quite a nice question to explore - which touches on what art it, and what its purpose is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Our artistic preferences are personal, and as our personality changes over time,  so do those preferences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What we ‘need’ during any particular period  in our lives may depend on what’s happening during that period</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For example, if we are going through a break-up, we may be more interested art dealing with that theme. Try to mention what people watched during the Coronavirus - this will be explored on the next slide</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29d1538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29d1538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Watch trailer, then reveal the first question. Then reveal the second.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Obviously it became popular because of COVID-19.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But </a:t>
            </a:r>
            <a:r>
              <a:rPr i="1" lang="en-GB">
                <a:latin typeface="Proxima Nova"/>
                <a:ea typeface="Proxima Nova"/>
                <a:cs typeface="Proxima Nova"/>
                <a:sym typeface="Proxima Nova"/>
              </a:rPr>
              <a:t>why</a:t>
            </a:r>
            <a:r>
              <a:rPr lang="en-GB">
                <a:latin typeface="Proxima Nova"/>
                <a:ea typeface="Proxima Nova"/>
                <a:cs typeface="Proxima Nova"/>
                <a:sym typeface="Proxima Nova"/>
              </a:rPr>
              <a:t>? Get students to </a:t>
            </a:r>
            <a:r>
              <a:rPr i="1" lang="en-GB">
                <a:latin typeface="Proxima Nova"/>
                <a:ea typeface="Proxima Nova"/>
                <a:cs typeface="Proxima Nova"/>
                <a:sym typeface="Proxima Nova"/>
              </a:rPr>
              <a:t>really</a:t>
            </a:r>
            <a:r>
              <a:rPr lang="en-GB">
                <a:latin typeface="Proxima Nova"/>
                <a:ea typeface="Proxima Nova"/>
                <a:cs typeface="Proxima Nova"/>
                <a:sym typeface="Proxima Nova"/>
              </a:rPr>
              <a:t> think about this. What drives people to indulge in art forms that mirror what’s going on in society (mimesis)? Are we looking to learn something? Does it help us to see our own experiences and feelings expressed within an art form? A great discussion! Use other examples (Contagion, etc.) to explore and support points.</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29d1538aa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29d1538aa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29d1538aa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29d1538aa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whole video lasts 4.56 minutes, and is well worth watching.</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However, if you want to shorten it, you can watch from 3.50 until the end</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29d1538aa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29d1538aa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AutoNum type="arabicPeriod"/>
            </a:pPr>
            <a:r>
              <a:rPr lang="en-GB">
                <a:latin typeface="Proxima Nova"/>
                <a:ea typeface="Proxima Nova"/>
                <a:cs typeface="Proxima Nova"/>
                <a:sym typeface="Proxima Nova"/>
              </a:rPr>
              <a:t>John Birch Society - </a:t>
            </a:r>
            <a:r>
              <a:rPr lang="en-GB" u="sng">
                <a:solidFill>
                  <a:schemeClr val="accent5"/>
                </a:solidFill>
                <a:latin typeface="Proxima Nova"/>
                <a:ea typeface="Proxima Nova"/>
                <a:cs typeface="Proxima Nova"/>
                <a:sym typeface="Proxima Nova"/>
                <a:hlinkClick r:id="rId2">
                  <a:extLst>
                    <a:ext uri="{A12FA001-AC4F-418D-AE19-62706E023703}">
                      <ahyp:hlinkClr val="tx"/>
                    </a:ext>
                  </a:extLst>
                </a:hlinkClick>
              </a:rPr>
              <a:t>https://twitter.com/The_JBS/status/943903973333000192</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GB">
                <a:latin typeface="Proxima Nova"/>
                <a:ea typeface="Proxima Nova"/>
                <a:cs typeface="Proxima Nova"/>
                <a:sym typeface="Proxima Nova"/>
              </a:rPr>
              <a:t>David Bowie in 1974 - </a:t>
            </a:r>
            <a:r>
              <a:rPr lang="en-GB" u="sng">
                <a:solidFill>
                  <a:schemeClr val="accent5"/>
                </a:solidFill>
                <a:latin typeface="Proxima Nova"/>
                <a:ea typeface="Proxima Nova"/>
                <a:cs typeface="Proxima Nova"/>
                <a:sym typeface="Proxima Nova"/>
                <a:hlinkClick r:id="rId3">
                  <a:extLst>
                    <a:ext uri="{A12FA001-AC4F-418D-AE19-62706E023703}">
                      <ahyp:hlinkClr val="tx"/>
                    </a:ext>
                  </a:extLst>
                </a:hlinkClick>
              </a:rPr>
              <a:t>https://www.rollingstone.com/culture/culture-news/flashback-david-bowies-failed-attempt-to-adapt-george-orwells-1984-198314/</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GB">
                <a:latin typeface="Proxima Nova"/>
                <a:ea typeface="Proxima Nova"/>
                <a:cs typeface="Proxima Nova"/>
                <a:sym typeface="Proxima Nova"/>
              </a:rPr>
              <a:t>Edward Snowden in 2013 - </a:t>
            </a:r>
            <a:r>
              <a:rPr lang="en-GB" u="sng">
                <a:solidFill>
                  <a:schemeClr val="accent5"/>
                </a:solidFill>
                <a:latin typeface="Proxima Nova"/>
                <a:ea typeface="Proxima Nova"/>
                <a:cs typeface="Proxima Nova"/>
                <a:sym typeface="Proxima Nova"/>
                <a:hlinkClick r:id="rId4">
                  <a:extLst>
                    <a:ext uri="{A12FA001-AC4F-418D-AE19-62706E023703}">
                      <ahyp:hlinkClr val="tx"/>
                    </a:ext>
                  </a:extLst>
                </a:hlinkClick>
              </a:rPr>
              <a:t>https://www.youtube.com/watch?v=ByC-YEU3fpk</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GB">
                <a:latin typeface="Proxima Nova"/>
                <a:ea typeface="Proxima Nova"/>
                <a:cs typeface="Proxima Nova"/>
                <a:sym typeface="Proxima Nova"/>
              </a:rPr>
              <a:t>Christopher Hitchens on North Korea in 2000 - </a:t>
            </a:r>
            <a:r>
              <a:rPr lang="en-GB" u="sng">
                <a:solidFill>
                  <a:schemeClr val="accent5"/>
                </a:solidFill>
                <a:latin typeface="Proxima Nova"/>
                <a:ea typeface="Proxima Nova"/>
                <a:cs typeface="Proxima Nova"/>
                <a:sym typeface="Proxima Nova"/>
                <a:hlinkClick r:id="rId5">
                  <a:extLst>
                    <a:ext uri="{A12FA001-AC4F-418D-AE19-62706E023703}">
                      <ahyp:hlinkClr val="tx"/>
                    </a:ext>
                  </a:extLst>
                </a:hlinkClick>
              </a:rPr>
              <a:t>https://www.youtube.com/watch?v=P8-Vr_r36Fg</a:t>
            </a:r>
            <a:r>
              <a:rPr lang="en-GB">
                <a:latin typeface="Proxima Nova"/>
                <a:ea typeface="Proxima Nova"/>
                <a:cs typeface="Proxima Nova"/>
                <a:sym typeface="Proxima Nova"/>
              </a:rPr>
              <a:t> (first 2 minutes)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GB">
                <a:latin typeface="Proxima Nova"/>
                <a:ea typeface="Proxima Nova"/>
                <a:cs typeface="Proxima Nova"/>
                <a:sym typeface="Proxima Nova"/>
              </a:rPr>
              <a:t>The CIA making film adaptations of 1984 in 1956 - </a:t>
            </a:r>
            <a:r>
              <a:rPr lang="en-GB" u="sng">
                <a:solidFill>
                  <a:schemeClr val="accent5"/>
                </a:solidFill>
                <a:latin typeface="Proxima Nova"/>
                <a:ea typeface="Proxima Nova"/>
                <a:cs typeface="Proxima Nova"/>
                <a:sym typeface="Proxima Nova"/>
                <a:hlinkClick r:id="rId6">
                  <a:extLst>
                    <a:ext uri="{A12FA001-AC4F-418D-AE19-62706E023703}">
                      <ahyp:hlinkClr val="tx"/>
                    </a:ext>
                  </a:extLst>
                </a:hlinkClick>
              </a:rPr>
              <a:t>https://www.nytimes.com/2000/03/18/books/how-the-cia-played-dirty-tricks-with-culture.html</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AutoNum type="arabicPeriod"/>
            </a:pPr>
            <a:r>
              <a:rPr lang="en-GB">
                <a:latin typeface="Proxima Nova"/>
                <a:ea typeface="Proxima Nova"/>
                <a:cs typeface="Proxima Nova"/>
                <a:sym typeface="Proxima Nova"/>
              </a:rPr>
              <a:t>Lee Harvey Oswald’s copy of 1984 in 1963 - </a:t>
            </a:r>
            <a:r>
              <a:rPr lang="en-GB" u="sng">
                <a:solidFill>
                  <a:schemeClr val="accent5"/>
                </a:solidFill>
                <a:latin typeface="Proxima Nova"/>
                <a:ea typeface="Proxima Nova"/>
                <a:cs typeface="Proxima Nova"/>
                <a:sym typeface="Proxima Nova"/>
                <a:hlinkClick r:id="rId7">
                  <a:extLst>
                    <a:ext uri="{A12FA001-AC4F-418D-AE19-62706E023703}">
                      <ahyp:hlinkClr val="tx"/>
                    </a:ext>
                  </a:extLst>
                </a:hlinkClick>
              </a:rPr>
              <a:t>https://texashistory.unt.edu/ark:/67531/metapth49443/</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p>
            <a:pPr indent="0" lvl="0" marL="0" rtl="0" algn="l">
              <a:lnSpc>
                <a:spcPct val="115000"/>
              </a:lnSpc>
              <a:spcBef>
                <a:spcPts val="0"/>
              </a:spcBef>
              <a:spcAft>
                <a:spcPts val="0"/>
              </a:spcAft>
              <a:buNone/>
            </a:pPr>
            <a:r>
              <a:rPr lang="en-GB">
                <a:latin typeface="Proxima Nova"/>
                <a:ea typeface="Proxima Nova"/>
                <a:cs typeface="Proxima Nova"/>
                <a:sym typeface="Proxima Nova"/>
              </a:rPr>
              <a:t>If you want an alternative/additional example of art being constantly reconceived over time, check out </a:t>
            </a:r>
            <a:r>
              <a:rPr lang="en-GB" u="sng">
                <a:solidFill>
                  <a:schemeClr val="hlink"/>
                </a:solidFill>
                <a:latin typeface="Proxima Nova"/>
                <a:ea typeface="Proxima Nova"/>
                <a:cs typeface="Proxima Nova"/>
                <a:sym typeface="Proxima Nova"/>
                <a:hlinkClick r:id="rId8"/>
              </a:rPr>
              <a:t>this excellent article</a:t>
            </a:r>
            <a:r>
              <a:rPr lang="en-GB">
                <a:latin typeface="Proxima Nova"/>
                <a:ea typeface="Proxima Nova"/>
                <a:cs typeface="Proxima Nova"/>
                <a:sym typeface="Proxima Nova"/>
              </a:rPr>
              <a:t> on Caspar David Friedrich’s </a:t>
            </a:r>
            <a:r>
              <a:rPr i="1" lang="en-GB">
                <a:latin typeface="Proxima Nova"/>
                <a:ea typeface="Proxima Nova"/>
                <a:cs typeface="Proxima Nova"/>
                <a:sym typeface="Proxima Nova"/>
              </a:rPr>
              <a:t>The Wanderer</a:t>
            </a:r>
            <a:r>
              <a:rPr lang="en-GB">
                <a:latin typeface="Proxima Nova"/>
                <a:ea typeface="Proxima Nova"/>
                <a:cs typeface="Proxima Nova"/>
                <a:sym typeface="Proxima Nova"/>
              </a:rPr>
              <a:t>.</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e977f92c7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e977f92c7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29d1538aa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29d1538aa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977f92c7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977f92c7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66">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2">
  <p:cSld name="AUTOLAYOUT_15_1">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2705800" y="0"/>
            <a:ext cx="6438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title"/>
          </p:nvPr>
        </p:nvSpPr>
        <p:spPr>
          <a:xfrm>
            <a:off x="304800" y="710000"/>
            <a:ext cx="2089800" cy="7590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1800"/>
              <a:buNone/>
              <a:defRPr b="1" sz="1800">
                <a:solidFill>
                  <a:schemeClr val="dk1"/>
                </a:solidFill>
              </a:defRPr>
            </a:lvl1pPr>
            <a:lvl2pPr lvl="1" rtl="0" algn="l">
              <a:lnSpc>
                <a:spcPct val="100000"/>
              </a:lnSpc>
              <a:spcBef>
                <a:spcPts val="0"/>
              </a:spcBef>
              <a:spcAft>
                <a:spcPts val="0"/>
              </a:spcAft>
              <a:buClr>
                <a:schemeClr val="dk1"/>
              </a:buClr>
              <a:buSzPts val="1800"/>
              <a:buNone/>
              <a:defRPr b="1" sz="1800">
                <a:solidFill>
                  <a:schemeClr val="dk1"/>
                </a:solidFill>
              </a:defRPr>
            </a:lvl2pPr>
            <a:lvl3pPr lvl="2" rtl="0" algn="l">
              <a:lnSpc>
                <a:spcPct val="100000"/>
              </a:lnSpc>
              <a:spcBef>
                <a:spcPts val="0"/>
              </a:spcBef>
              <a:spcAft>
                <a:spcPts val="0"/>
              </a:spcAft>
              <a:buClr>
                <a:schemeClr val="dk1"/>
              </a:buClr>
              <a:buSzPts val="1800"/>
              <a:buNone/>
              <a:defRPr b="1" sz="1800">
                <a:solidFill>
                  <a:schemeClr val="dk1"/>
                </a:solidFill>
              </a:defRPr>
            </a:lvl3pPr>
            <a:lvl4pPr lvl="3" rtl="0" algn="l">
              <a:lnSpc>
                <a:spcPct val="100000"/>
              </a:lnSpc>
              <a:spcBef>
                <a:spcPts val="0"/>
              </a:spcBef>
              <a:spcAft>
                <a:spcPts val="0"/>
              </a:spcAft>
              <a:buClr>
                <a:schemeClr val="dk1"/>
              </a:buClr>
              <a:buSzPts val="1800"/>
              <a:buNone/>
              <a:defRPr b="1" sz="1800">
                <a:solidFill>
                  <a:schemeClr val="dk1"/>
                </a:solidFill>
              </a:defRPr>
            </a:lvl4pPr>
            <a:lvl5pPr lvl="4" rtl="0" algn="l">
              <a:lnSpc>
                <a:spcPct val="100000"/>
              </a:lnSpc>
              <a:spcBef>
                <a:spcPts val="0"/>
              </a:spcBef>
              <a:spcAft>
                <a:spcPts val="0"/>
              </a:spcAft>
              <a:buClr>
                <a:schemeClr val="dk1"/>
              </a:buClr>
              <a:buSzPts val="1800"/>
              <a:buNone/>
              <a:defRPr b="1" sz="1800">
                <a:solidFill>
                  <a:schemeClr val="dk1"/>
                </a:solidFill>
              </a:defRPr>
            </a:lvl5pPr>
            <a:lvl6pPr lvl="5" rtl="0" algn="l">
              <a:lnSpc>
                <a:spcPct val="100000"/>
              </a:lnSpc>
              <a:spcBef>
                <a:spcPts val="0"/>
              </a:spcBef>
              <a:spcAft>
                <a:spcPts val="0"/>
              </a:spcAft>
              <a:buClr>
                <a:schemeClr val="dk1"/>
              </a:buClr>
              <a:buSzPts val="1800"/>
              <a:buNone/>
              <a:defRPr b="1" sz="1800">
                <a:solidFill>
                  <a:schemeClr val="dk1"/>
                </a:solidFill>
              </a:defRPr>
            </a:lvl6pPr>
            <a:lvl7pPr lvl="6" rtl="0" algn="l">
              <a:lnSpc>
                <a:spcPct val="100000"/>
              </a:lnSpc>
              <a:spcBef>
                <a:spcPts val="0"/>
              </a:spcBef>
              <a:spcAft>
                <a:spcPts val="0"/>
              </a:spcAft>
              <a:buClr>
                <a:schemeClr val="dk1"/>
              </a:buClr>
              <a:buSzPts val="1800"/>
              <a:buNone/>
              <a:defRPr b="1" sz="1800">
                <a:solidFill>
                  <a:schemeClr val="dk1"/>
                </a:solidFill>
              </a:defRPr>
            </a:lvl7pPr>
            <a:lvl8pPr lvl="7" rtl="0" algn="l">
              <a:lnSpc>
                <a:spcPct val="100000"/>
              </a:lnSpc>
              <a:spcBef>
                <a:spcPts val="0"/>
              </a:spcBef>
              <a:spcAft>
                <a:spcPts val="0"/>
              </a:spcAft>
              <a:buClr>
                <a:schemeClr val="dk1"/>
              </a:buClr>
              <a:buSzPts val="1800"/>
              <a:buNone/>
              <a:defRPr b="1" sz="1800">
                <a:solidFill>
                  <a:schemeClr val="dk1"/>
                </a:solidFill>
              </a:defRPr>
            </a:lvl8pPr>
            <a:lvl9pPr lvl="8" rtl="0" algn="l">
              <a:lnSpc>
                <a:spcPct val="100000"/>
              </a:lnSpc>
              <a:spcBef>
                <a:spcPts val="0"/>
              </a:spcBef>
              <a:spcAft>
                <a:spcPts val="0"/>
              </a:spcAft>
              <a:buClr>
                <a:schemeClr val="dk1"/>
              </a:buClr>
              <a:buSzPts val="1800"/>
              <a:buNone/>
              <a:defRPr b="1" sz="1800">
                <a:solidFill>
                  <a:schemeClr val="dk1"/>
                </a:solidFill>
              </a:defRPr>
            </a:lvl9pPr>
          </a:lstStyle>
          <a:p/>
        </p:txBody>
      </p:sp>
      <p:sp>
        <p:nvSpPr>
          <p:cNvPr id="61" name="Google Shape;61;p14"/>
          <p:cNvSpPr txBox="1"/>
          <p:nvPr>
            <p:ph idx="1" type="body"/>
          </p:nvPr>
        </p:nvSpPr>
        <p:spPr>
          <a:xfrm>
            <a:off x="304800" y="1554150"/>
            <a:ext cx="2089800" cy="33105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2" name="Google Shape;62;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67">
    <p:bg>
      <p:bgPr>
        <a:solidFill>
          <a:srgbClr val="FFFFFF"/>
        </a:solidFill>
      </p:bgPr>
    </p:bg>
    <p:spTree>
      <p:nvGrpSpPr>
        <p:cNvPr id="63" name="Shape 63"/>
        <p:cNvGrpSpPr/>
        <p:nvPr/>
      </p:nvGrpSpPr>
      <p:grpSpPr>
        <a:xfrm>
          <a:off x="0" y="0"/>
          <a:ext cx="0" cy="0"/>
          <a:chOff x="0" y="0"/>
          <a:chExt cx="0" cy="0"/>
        </a:xfrm>
      </p:grpSpPr>
      <p:sp>
        <p:nvSpPr>
          <p:cNvPr id="64" name="Google Shape;64;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66" name="Google Shape;66;p15"/>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7" name="Google Shape;67;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68">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1" name="Google Shape;71;p16"/>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69">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76" name="Google Shape;76;p17"/>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70">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txBox="1"/>
          <p:nvPr>
            <p:ph type="title"/>
          </p:nvPr>
        </p:nvSpPr>
        <p:spPr>
          <a:xfrm>
            <a:off x="4771875" y="545025"/>
            <a:ext cx="3880800" cy="1438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sz="2400">
                <a:solidFill>
                  <a:srgbClr val="434343"/>
                </a:solidFill>
              </a:defRPr>
            </a:lvl1pPr>
            <a:lvl2pPr lvl="1" algn="l">
              <a:lnSpc>
                <a:spcPct val="100000"/>
              </a:lnSpc>
              <a:spcBef>
                <a:spcPts val="0"/>
              </a:spcBef>
              <a:spcAft>
                <a:spcPts val="0"/>
              </a:spcAft>
              <a:buNone/>
              <a:defRPr sz="2400">
                <a:solidFill>
                  <a:srgbClr val="434343"/>
                </a:solidFill>
              </a:defRPr>
            </a:lvl2pPr>
            <a:lvl3pPr lvl="2" algn="l">
              <a:lnSpc>
                <a:spcPct val="100000"/>
              </a:lnSpc>
              <a:spcBef>
                <a:spcPts val="0"/>
              </a:spcBef>
              <a:spcAft>
                <a:spcPts val="0"/>
              </a:spcAft>
              <a:buNone/>
              <a:defRPr sz="2400">
                <a:solidFill>
                  <a:srgbClr val="434343"/>
                </a:solidFill>
              </a:defRPr>
            </a:lvl3pPr>
            <a:lvl4pPr lvl="3" algn="l">
              <a:lnSpc>
                <a:spcPct val="100000"/>
              </a:lnSpc>
              <a:spcBef>
                <a:spcPts val="0"/>
              </a:spcBef>
              <a:spcAft>
                <a:spcPts val="0"/>
              </a:spcAft>
              <a:buNone/>
              <a:defRPr sz="2400">
                <a:solidFill>
                  <a:srgbClr val="434343"/>
                </a:solidFill>
              </a:defRPr>
            </a:lvl4pPr>
            <a:lvl5pPr lvl="4" algn="l">
              <a:lnSpc>
                <a:spcPct val="100000"/>
              </a:lnSpc>
              <a:spcBef>
                <a:spcPts val="0"/>
              </a:spcBef>
              <a:spcAft>
                <a:spcPts val="0"/>
              </a:spcAft>
              <a:buNone/>
              <a:defRPr sz="2400">
                <a:solidFill>
                  <a:srgbClr val="434343"/>
                </a:solidFill>
              </a:defRPr>
            </a:lvl5pPr>
            <a:lvl6pPr lvl="5" algn="l">
              <a:lnSpc>
                <a:spcPct val="100000"/>
              </a:lnSpc>
              <a:spcBef>
                <a:spcPts val="0"/>
              </a:spcBef>
              <a:spcAft>
                <a:spcPts val="0"/>
              </a:spcAft>
              <a:buNone/>
              <a:defRPr sz="2400">
                <a:solidFill>
                  <a:srgbClr val="434343"/>
                </a:solidFill>
              </a:defRPr>
            </a:lvl6pPr>
            <a:lvl7pPr lvl="6" algn="l">
              <a:lnSpc>
                <a:spcPct val="100000"/>
              </a:lnSpc>
              <a:spcBef>
                <a:spcPts val="0"/>
              </a:spcBef>
              <a:spcAft>
                <a:spcPts val="0"/>
              </a:spcAft>
              <a:buNone/>
              <a:defRPr sz="2400">
                <a:solidFill>
                  <a:srgbClr val="434343"/>
                </a:solidFill>
              </a:defRPr>
            </a:lvl7pPr>
            <a:lvl8pPr lvl="7" algn="l">
              <a:lnSpc>
                <a:spcPct val="100000"/>
              </a:lnSpc>
              <a:spcBef>
                <a:spcPts val="0"/>
              </a:spcBef>
              <a:spcAft>
                <a:spcPts val="0"/>
              </a:spcAft>
              <a:buNone/>
              <a:defRPr sz="2400">
                <a:solidFill>
                  <a:srgbClr val="434343"/>
                </a:solidFill>
              </a:defRPr>
            </a:lvl8pPr>
            <a:lvl9pPr lvl="8" algn="l">
              <a:lnSpc>
                <a:spcPct val="100000"/>
              </a:lnSpc>
              <a:spcBef>
                <a:spcPts val="0"/>
              </a:spcBef>
              <a:spcAft>
                <a:spcPts val="0"/>
              </a:spcAft>
              <a:buNone/>
              <a:defRPr sz="2400">
                <a:solidFill>
                  <a:srgbClr val="434343"/>
                </a:solidFill>
              </a:defRPr>
            </a:lvl9pPr>
          </a:lstStyle>
          <a:p/>
        </p:txBody>
      </p:sp>
      <p:sp>
        <p:nvSpPr>
          <p:cNvPr id="81" name="Google Shape;81;p18"/>
          <p:cNvSpPr txBox="1"/>
          <p:nvPr>
            <p:ph idx="1" type="body"/>
          </p:nvPr>
        </p:nvSpPr>
        <p:spPr>
          <a:xfrm>
            <a:off x="4771875" y="2324775"/>
            <a:ext cx="3880800" cy="2273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82" name="Google Shape;8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83" name="Shape 83"/>
        <p:cNvGrpSpPr/>
        <p:nvPr/>
      </p:nvGrpSpPr>
      <p:grpSpPr>
        <a:xfrm>
          <a:off x="0" y="0"/>
          <a:ext cx="0" cy="0"/>
          <a:chOff x="0" y="0"/>
          <a:chExt cx="0" cy="0"/>
        </a:xfrm>
      </p:grpSpPr>
      <p:sp>
        <p:nvSpPr>
          <p:cNvPr id="84" name="Google Shape;84;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9"/>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87" name="Google Shape;87;p19"/>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8" name="Google Shape;8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5">
    <p:bg>
      <p:bgPr>
        <a:solidFill>
          <a:srgbClr val="FFFFFF"/>
        </a:solidFill>
      </p:bgPr>
    </p:bg>
    <p:spTree>
      <p:nvGrpSpPr>
        <p:cNvPr id="89" name="Shape 89"/>
        <p:cNvGrpSpPr/>
        <p:nvPr/>
      </p:nvGrpSpPr>
      <p:grpSpPr>
        <a:xfrm>
          <a:off x="0" y="0"/>
          <a:ext cx="0" cy="0"/>
          <a:chOff x="0" y="0"/>
          <a:chExt cx="0" cy="0"/>
        </a:xfrm>
      </p:grpSpPr>
      <p:sp>
        <p:nvSpPr>
          <p:cNvPr id="90" name="Google Shape;90;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0"/>
          <p:cNvSpPr txBox="1"/>
          <p:nvPr>
            <p:ph idx="1" type="body"/>
          </p:nvPr>
        </p:nvSpPr>
        <p:spPr>
          <a:xfrm>
            <a:off x="4011825" y="317325"/>
            <a:ext cx="4820100" cy="4345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3" name="Shape 93"/>
        <p:cNvGrpSpPr/>
        <p:nvPr/>
      </p:nvGrpSpPr>
      <p:grpSpPr>
        <a:xfrm>
          <a:off x="0" y="0"/>
          <a:ext cx="0" cy="0"/>
          <a:chOff x="0" y="0"/>
          <a:chExt cx="0" cy="0"/>
        </a:xfrm>
      </p:grpSpPr>
      <p:sp>
        <p:nvSpPr>
          <p:cNvPr id="94" name="Google Shape;94;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6" name="Google Shape;96;p21"/>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3.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hyperlink" Target="http://www.youtube.com/watch?v=Y5povsMKfT4"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www.youtube.com/watch?v=VSrEEDQgFc8"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www.youtube.com/watch?v=eFvuzu8vtY8"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22"/>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103" name="Google Shape;103;p22"/>
          <p:cNvSpPr txBox="1"/>
          <p:nvPr>
            <p:ph type="ctrTitle"/>
          </p:nvPr>
        </p:nvSpPr>
        <p:spPr>
          <a:xfrm>
            <a:off x="952075" y="1370050"/>
            <a:ext cx="7268100" cy="235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sz="7200">
                <a:latin typeface="Fugaz One"/>
                <a:ea typeface="Fugaz One"/>
                <a:cs typeface="Fugaz One"/>
                <a:sym typeface="Fugaz One"/>
              </a:rPr>
              <a:t>RECONCEIVING ART</a:t>
            </a:r>
            <a:endParaRPr b="1" sz="7200">
              <a:latin typeface="Fugaz One"/>
              <a:ea typeface="Fugaz One"/>
              <a:cs typeface="Fugaz One"/>
              <a:sym typeface="Fugaz One"/>
            </a:endParaRPr>
          </a:p>
        </p:txBody>
      </p:sp>
      <p:sp>
        <p:nvSpPr>
          <p:cNvPr id="104" name="Google Shape;104;p22"/>
          <p:cNvSpPr txBox="1"/>
          <p:nvPr>
            <p:ph idx="1" type="subTitle"/>
          </p:nvPr>
        </p:nvSpPr>
        <p:spPr>
          <a:xfrm>
            <a:off x="952075" y="3866950"/>
            <a:ext cx="7268100" cy="7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why the way we interpret and understand art changes over time</a:t>
            </a:r>
            <a:endParaRPr i="1" sz="2400">
              <a:solidFill>
                <a:srgbClr val="D0E0E3"/>
              </a:solidFill>
            </a:endParaRPr>
          </a:p>
          <a:p>
            <a:pPr indent="0" lvl="0" marL="0" rtl="0" algn="ctr">
              <a:spcBef>
                <a:spcPts val="0"/>
              </a:spcBef>
              <a:spcAft>
                <a:spcPts val="0"/>
              </a:spcAft>
              <a:buNone/>
            </a:pPr>
            <a:r>
              <a:t/>
            </a:r>
            <a:endParaRPr sz="2000"/>
          </a:p>
        </p:txBody>
      </p:sp>
      <p:sp>
        <p:nvSpPr>
          <p:cNvPr id="105" name="Google Shape;105;p22"/>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BQ5</a:t>
            </a:r>
            <a:r>
              <a:rPr lang="en-GB" sz="3000">
                <a:solidFill>
                  <a:srgbClr val="D0E0E3"/>
                </a:solidFill>
                <a:latin typeface="Proxima Nova"/>
                <a:ea typeface="Proxima Nova"/>
                <a:cs typeface="Proxima Nova"/>
                <a:sym typeface="Proxima Nova"/>
              </a:rPr>
              <a:t> Creativity </a:t>
            </a:r>
            <a:r>
              <a:rPr b="1" i="1" lang="en-GB" sz="3000">
                <a:solidFill>
                  <a:srgbClr val="D0E0E3"/>
                </a:solidFill>
                <a:latin typeface="Proxima Nova"/>
                <a:ea typeface="Proxima Nova"/>
                <a:cs typeface="Proxima Nova"/>
                <a:sym typeface="Proxima Nova"/>
              </a:rPr>
              <a:t>Lesson 4</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06" name="Google Shape;106;p22"/>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1"/>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67" name="Google Shape;167;p31"/>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68" name="Google Shape;168;p31"/>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69" name="Google Shape;169;p31"/>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70" name="Google Shape;170;p31"/>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ph type="title"/>
          </p:nvPr>
        </p:nvSpPr>
        <p:spPr>
          <a:xfrm>
            <a:off x="5412400" y="830975"/>
            <a:ext cx="3222600" cy="831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12" name="Google Shape;112;p23"/>
          <p:cNvSpPr txBox="1"/>
          <p:nvPr>
            <p:ph idx="1" type="body"/>
          </p:nvPr>
        </p:nvSpPr>
        <p:spPr>
          <a:xfrm>
            <a:off x="5412400" y="1891200"/>
            <a:ext cx="3527700" cy="2973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b="1" lang="en-GB" sz="2000"/>
              <a:t>How</a:t>
            </a:r>
            <a:r>
              <a:rPr lang="en-GB" sz="2000"/>
              <a:t> has your taste in the arts (music, films, books, visual arts, etc.) changed over time?</a:t>
            </a:r>
            <a:endParaRPr sz="2000"/>
          </a:p>
          <a:p>
            <a:pPr indent="-355600" lvl="0" marL="457200" rtl="0" algn="l">
              <a:spcBef>
                <a:spcPts val="1000"/>
              </a:spcBef>
              <a:spcAft>
                <a:spcPts val="0"/>
              </a:spcAft>
              <a:buSzPts val="2000"/>
              <a:buChar char="●"/>
            </a:pPr>
            <a:r>
              <a:rPr b="1" lang="en-GB" sz="2000"/>
              <a:t>Why</a:t>
            </a:r>
            <a:r>
              <a:rPr lang="en-GB" sz="2000"/>
              <a:t> do our artistics tastes change over time?</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t/>
            </a:r>
            <a:endParaRPr sz="2000"/>
          </a:p>
          <a:p>
            <a:pPr indent="0" lvl="0" marL="0" rtl="0" algn="l">
              <a:spcBef>
                <a:spcPts val="1000"/>
              </a:spcBef>
              <a:spcAft>
                <a:spcPts val="0"/>
              </a:spcAft>
              <a:buNone/>
            </a:pPr>
            <a:r>
              <a:t/>
            </a:r>
            <a:endParaRPr sz="2000"/>
          </a:p>
          <a:p>
            <a:pPr indent="0" lvl="0" marL="0" rtl="0" algn="l">
              <a:spcBef>
                <a:spcPts val="1000"/>
              </a:spcBef>
              <a:spcAft>
                <a:spcPts val="1000"/>
              </a:spcAft>
              <a:buNone/>
            </a:pPr>
            <a:r>
              <a:t/>
            </a:r>
            <a:endParaRPr sz="2000"/>
          </a:p>
        </p:txBody>
      </p:sp>
      <p:pic>
        <p:nvPicPr>
          <p:cNvPr id="113" name="Google Shape;113;p23"/>
          <p:cNvPicPr preferRelativeResize="0"/>
          <p:nvPr/>
        </p:nvPicPr>
        <p:blipFill>
          <a:blip r:embed="rId3">
            <a:alphaModFix/>
          </a:blip>
          <a:stretch>
            <a:fillRect/>
          </a:stretch>
        </p:blipFill>
        <p:spPr>
          <a:xfrm>
            <a:off x="267000" y="848875"/>
            <a:ext cx="4833500" cy="3445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Check out the official Outbreak (2005) Trailer starring Dustin Hoffman and Morgan Freeman! Let us know what you think in the comments below.&#10;► Watch on FandangoNOW: https://www.fandangonow.com/details/movie/outbreak-1995/1MV55d54fbcbdfc5866c75f9ab5f7336933?cmp=MCYT_YouTube_Desc &#10;&#10;Subscribe to the channel and click the bell icon to stay up to date on all your favorite movies. &#10;&#10;Starring: Dustin Hoffman, Rene Russo, Morgan Freeman &#10;Directed By: Wolfgang Petersen&#10;Synopsis: Extreme measures are necessary to contain an epidemic of a deadly airborne virus. But how extreme, exactly?&#10;&#10;Watch More Classic Trailers:&#10;► Horror Films: http://bit.ly/2D21x45&#10;► Comedies: http://bit.ly/2qTCzPN&#10;► Dramas: http://bit.ly/2tefVm2&#10;► Sci-Fi Movies: http://bit.ly/2msyb5C&#10;► Animated Movies: http://bit.ly/2HqZZ2c&#10;► Documentaries: http://bit.ly/2Fs2zFd&#10;► Musicals: http://bit.ly/2oDFckX&#10;► Romantic Comedies: http://bit.ly/2qQVieQ&#10;► Superhero Films: http://bit.ly/2FtNZgi&#10;► Westerns: http://bit.ly/2mrOEXG&#10;► War Movies: http://bit.ly/2qX4u18&#10;► Trailers By Year: http://bit.ly/2qTCxHF&#10;&#10;Fuel Your Movie Obsession: &#10;► Subscribe to CLASSIC TRAILERS: http://bit.ly/2D01HJi&#10;► Watch Movieclips ORIGINALS: http://bit.ly/2D3sipV&#10;► Like us on FACEBOOK: http://bit.ly/2DikvkY &#10;► Follow us on TWITTER: http://bit.ly/2mgkaHb&#10;► Follow us on INSTAGRAM: http://bit.ly/2mg0VNU&#10;&#10;Subscribe to the Fandango MOVIECLIPS CLASSIC TRAILERS channel to rediscover all your favorite movie trailers and find a classic you may have missed." id="118" name="Google Shape;118;p24" title="Outbreak (1995) Official Trailer - Dustin Hoffman, Morgan Freeman Sci-Fi Movie">
            <a:hlinkClick r:id="rId3"/>
          </p:cNvPr>
          <p:cNvPicPr preferRelativeResize="0"/>
          <p:nvPr/>
        </p:nvPicPr>
        <p:blipFill>
          <a:blip r:embed="rId4">
            <a:alphaModFix/>
          </a:blip>
          <a:stretch>
            <a:fillRect/>
          </a:stretch>
        </p:blipFill>
        <p:spPr>
          <a:xfrm>
            <a:off x="3887958" y="672550"/>
            <a:ext cx="5015034" cy="3761276"/>
          </a:xfrm>
          <a:prstGeom prst="rect">
            <a:avLst/>
          </a:prstGeom>
          <a:noFill/>
          <a:ln>
            <a:noFill/>
          </a:ln>
        </p:spPr>
      </p:pic>
      <p:sp>
        <p:nvSpPr>
          <p:cNvPr id="119" name="Google Shape;119;p24"/>
          <p:cNvSpPr txBox="1"/>
          <p:nvPr>
            <p:ph type="title"/>
          </p:nvPr>
        </p:nvSpPr>
        <p:spPr>
          <a:xfrm>
            <a:off x="222300" y="672550"/>
            <a:ext cx="3269100" cy="10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4000">
                <a:solidFill>
                  <a:srgbClr val="45818E"/>
                </a:solidFill>
                <a:latin typeface="Ultra"/>
                <a:ea typeface="Ultra"/>
                <a:cs typeface="Ultra"/>
                <a:sym typeface="Ultra"/>
              </a:rPr>
              <a:t>Outbreak</a:t>
            </a:r>
            <a:endParaRPr b="0" sz="1600">
              <a:solidFill>
                <a:srgbClr val="45818E"/>
              </a:solidFill>
              <a:latin typeface="Ultra"/>
              <a:ea typeface="Ultra"/>
              <a:cs typeface="Ultra"/>
              <a:sym typeface="Ultra"/>
            </a:endParaRPr>
          </a:p>
          <a:p>
            <a:pPr indent="0" lvl="0" marL="0" rtl="0" algn="l">
              <a:spcBef>
                <a:spcPts val="0"/>
              </a:spcBef>
              <a:spcAft>
                <a:spcPts val="0"/>
              </a:spcAft>
              <a:buNone/>
            </a:pPr>
            <a:r>
              <a:rPr b="0" i="1" lang="en-GB" sz="1600">
                <a:solidFill>
                  <a:srgbClr val="45818E"/>
                </a:solidFill>
                <a:latin typeface="Ultra"/>
                <a:ea typeface="Ultra"/>
                <a:cs typeface="Ultra"/>
                <a:sym typeface="Ultra"/>
              </a:rPr>
              <a:t>Wolfgang Petersen, 1995</a:t>
            </a:r>
            <a:endParaRPr b="0" i="1" sz="1600">
              <a:solidFill>
                <a:srgbClr val="45818E"/>
              </a:solidFill>
              <a:latin typeface="Ultra"/>
              <a:ea typeface="Ultra"/>
              <a:cs typeface="Ultra"/>
              <a:sym typeface="Ultra"/>
            </a:endParaRPr>
          </a:p>
        </p:txBody>
      </p:sp>
      <p:sp>
        <p:nvSpPr>
          <p:cNvPr id="120" name="Google Shape;120;p24"/>
          <p:cNvSpPr txBox="1"/>
          <p:nvPr>
            <p:ph idx="1" type="body"/>
          </p:nvPr>
        </p:nvSpPr>
        <p:spPr>
          <a:xfrm>
            <a:off x="270850" y="2044025"/>
            <a:ext cx="3269100" cy="2390100"/>
          </a:xfrm>
          <a:prstGeom prst="rect">
            <a:avLst/>
          </a:prstGeom>
        </p:spPr>
        <p:txBody>
          <a:bodyPr anchorCtr="0" anchor="t" bIns="91425" lIns="91425" spcFirstLastPara="1" rIns="91425" wrap="square" tIns="91425">
            <a:noAutofit/>
          </a:bodyPr>
          <a:lstStyle/>
          <a:p>
            <a:pPr indent="-339725" lvl="0" marL="457200" rtl="0" algn="l">
              <a:spcBef>
                <a:spcPts val="0"/>
              </a:spcBef>
              <a:spcAft>
                <a:spcPts val="0"/>
              </a:spcAft>
              <a:buSzPts val="1750"/>
              <a:buChar char="●"/>
            </a:pPr>
            <a:r>
              <a:rPr lang="en-GB" sz="1750"/>
              <a:t>Why did this film become massively popular 25 years after it was released?</a:t>
            </a:r>
            <a:endParaRPr sz="1750"/>
          </a:p>
          <a:p>
            <a:pPr indent="-339725" lvl="0" marL="457200" rtl="0" algn="l">
              <a:spcBef>
                <a:spcPts val="1000"/>
              </a:spcBef>
              <a:spcAft>
                <a:spcPts val="1000"/>
              </a:spcAft>
              <a:buSzPts val="1750"/>
              <a:buChar char="●"/>
            </a:pPr>
            <a:r>
              <a:rPr lang="en-GB" sz="1750"/>
              <a:t>What else became popular during the Coronavirus shut-down, and why?</a:t>
            </a:r>
            <a:endParaRPr sz="175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animEffect filter="fade" transition="in">
                                      <p:cBhvr>
                                        <p:cTn dur="1000"/>
                                        <p:tgtEl>
                                          <p:spTgt spid="1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animEffect filter="fade" transition="in">
                                      <p:cBhvr>
                                        <p:cTn dur="1000"/>
                                        <p:tgtEl>
                                          <p:spTgt spid="12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Kellyanne Conway, Counselor to the President, tells Chuck Todd that the Press Secretary used 'alternative facts' in his first statement to the Press Corps.&#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Kellyanne Conway: Press Secretary Sean Spicer Gave 'Alternative Facts' | Meet The Press | NBC News" id="125" name="Google Shape;125;p25" title="Kellyanne Conway: Press Secretary Sean Spicer Gave 'Alternative Facts' | Meet The Press | NBC News">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26" name="Google Shape;126;p25"/>
          <p:cNvSpPr txBox="1"/>
          <p:nvPr>
            <p:ph type="title"/>
          </p:nvPr>
        </p:nvSpPr>
        <p:spPr>
          <a:xfrm>
            <a:off x="258550" y="672550"/>
            <a:ext cx="3134400" cy="243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45818E"/>
                </a:solidFill>
                <a:latin typeface="Ultra"/>
                <a:ea typeface="Ultra"/>
                <a:cs typeface="Ultra"/>
                <a:sym typeface="Ultra"/>
              </a:rPr>
              <a:t>“Alternative facts”</a:t>
            </a:r>
            <a:endParaRPr>
              <a:solidFill>
                <a:srgbClr val="45818E"/>
              </a:solidFill>
              <a:latin typeface="Ultra"/>
              <a:ea typeface="Ultra"/>
              <a:cs typeface="Ultra"/>
              <a:sym typeface="Ultra"/>
            </a:endParaRPr>
          </a:p>
        </p:txBody>
      </p:sp>
      <p:sp>
        <p:nvSpPr>
          <p:cNvPr id="127" name="Google Shape;127;p25"/>
          <p:cNvSpPr txBox="1"/>
          <p:nvPr>
            <p:ph idx="1" type="body"/>
          </p:nvPr>
        </p:nvSpPr>
        <p:spPr>
          <a:xfrm>
            <a:off x="353050" y="1877325"/>
            <a:ext cx="3039900" cy="255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the video featuring Kellyanne Conway (Counselor to former President Trump) responding to the allegation </a:t>
            </a:r>
            <a:r>
              <a:rPr lang="en-GB"/>
              <a:t>that Press Secretary Sean Spicer had lied to the press.</a:t>
            </a:r>
            <a:endParaRPr/>
          </a:p>
          <a:p>
            <a:pPr indent="0" lvl="0" marL="0" rtl="0" algn="l">
              <a:spcBef>
                <a:spcPts val="1600"/>
              </a:spcBef>
              <a:spcAft>
                <a:spcPts val="0"/>
              </a:spcAft>
              <a:buNone/>
            </a:pPr>
            <a:r>
              <a:rPr lang="en-GB"/>
              <a:t>Why do  you think sales of George Orwell’s novel </a:t>
            </a:r>
            <a:r>
              <a:rPr i="1" lang="en-GB"/>
              <a:t>Nineteen Eighty-Four</a:t>
            </a:r>
            <a:r>
              <a:rPr lang="en-GB"/>
              <a:t>  spiked after this interview?</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From reality TV show Big Brother to warnings about surveillance, George Orwell's Nineteen Eighty-Four has had a lasting impact on modern society.&#10;Please subscribe HERE http://bit.ly/1rbfUog" id="132" name="Google Shape;132;p26" title="George Orwell's 1984: Why it still matters - BBC News">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33" name="Google Shape;133;p26"/>
          <p:cNvSpPr txBox="1"/>
          <p:nvPr>
            <p:ph type="title"/>
          </p:nvPr>
        </p:nvSpPr>
        <p:spPr>
          <a:xfrm>
            <a:off x="360125" y="672550"/>
            <a:ext cx="3028800" cy="376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solidFill>
                  <a:srgbClr val="45818E"/>
                </a:solidFill>
                <a:latin typeface="Ultra"/>
                <a:ea typeface="Ultra"/>
                <a:cs typeface="Ultra"/>
                <a:sym typeface="Ultra"/>
              </a:rPr>
              <a:t>Nineteen Eighty-Four</a:t>
            </a:r>
            <a:endParaRPr i="1">
              <a:solidFill>
                <a:srgbClr val="45818E"/>
              </a:solidFill>
              <a:latin typeface="Ultra"/>
              <a:ea typeface="Ultra"/>
              <a:cs typeface="Ultra"/>
              <a:sym typeface="Ultra"/>
            </a:endParaRPr>
          </a:p>
        </p:txBody>
      </p:sp>
      <p:sp>
        <p:nvSpPr>
          <p:cNvPr id="134" name="Google Shape;134;p26"/>
          <p:cNvSpPr txBox="1"/>
          <p:nvPr>
            <p:ph idx="1" type="body"/>
          </p:nvPr>
        </p:nvSpPr>
        <p:spPr>
          <a:xfrm>
            <a:off x="461200" y="1955174"/>
            <a:ext cx="2769600" cy="247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a book to have these multiple meanings that seem to be relevant at very different times in history for different reasons is remarkable.”</a:t>
            </a:r>
            <a:endParaRPr/>
          </a:p>
          <a:p>
            <a:pPr indent="0" lvl="0" marL="0" rtl="0" algn="l">
              <a:spcBef>
                <a:spcPts val="1600"/>
              </a:spcBef>
              <a:spcAft>
                <a:spcPts val="1600"/>
              </a:spcAft>
              <a:buNone/>
            </a:pPr>
            <a:r>
              <a:rPr lang="en-GB"/>
              <a:t>Which three examples does Dorian Lynskey give to support this analysis?</a:t>
            </a:r>
            <a:endParaRPr sz="1050">
              <a:solidFill>
                <a:srgbClr val="404040"/>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7"/>
          <p:cNvPicPr preferRelativeResize="0"/>
          <p:nvPr/>
        </p:nvPicPr>
        <p:blipFill rotWithShape="1">
          <a:blip r:embed="rId3">
            <a:alphaModFix/>
          </a:blip>
          <a:srcRect b="-11396" l="-6430" r="-3871" t="-8824"/>
          <a:stretch/>
        </p:blipFill>
        <p:spPr>
          <a:xfrm>
            <a:off x="0" y="0"/>
            <a:ext cx="4280450" cy="5143501"/>
          </a:xfrm>
          <a:prstGeom prst="rect">
            <a:avLst/>
          </a:prstGeom>
          <a:noFill/>
          <a:ln>
            <a:noFill/>
          </a:ln>
        </p:spPr>
      </p:pic>
      <p:sp>
        <p:nvSpPr>
          <p:cNvPr id="140" name="Google Shape;140;p27"/>
          <p:cNvSpPr txBox="1"/>
          <p:nvPr>
            <p:ph type="title"/>
          </p:nvPr>
        </p:nvSpPr>
        <p:spPr>
          <a:xfrm>
            <a:off x="4584075" y="545025"/>
            <a:ext cx="4370700" cy="102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en-GB">
                <a:solidFill>
                  <a:srgbClr val="45818E"/>
                </a:solidFill>
                <a:latin typeface="Ultra"/>
                <a:ea typeface="Ultra"/>
                <a:cs typeface="Ultra"/>
                <a:sym typeface="Ultra"/>
              </a:rPr>
              <a:t>Nineteen Eighty-Four </a:t>
            </a:r>
            <a:r>
              <a:rPr lang="en-GB">
                <a:solidFill>
                  <a:srgbClr val="45818E"/>
                </a:solidFill>
                <a:latin typeface="Ultra"/>
                <a:ea typeface="Ultra"/>
                <a:cs typeface="Ultra"/>
                <a:sym typeface="Ultra"/>
              </a:rPr>
              <a:t>over time</a:t>
            </a:r>
            <a:endParaRPr>
              <a:solidFill>
                <a:srgbClr val="45818E"/>
              </a:solidFill>
              <a:latin typeface="Ultra"/>
              <a:ea typeface="Ultra"/>
              <a:cs typeface="Ultra"/>
              <a:sym typeface="Ultra"/>
            </a:endParaRPr>
          </a:p>
        </p:txBody>
      </p:sp>
      <p:sp>
        <p:nvSpPr>
          <p:cNvPr id="141" name="Google Shape;141;p27"/>
          <p:cNvSpPr txBox="1"/>
          <p:nvPr>
            <p:ph idx="1" type="body"/>
          </p:nvPr>
        </p:nvSpPr>
        <p:spPr>
          <a:xfrm>
            <a:off x="4584050" y="1768625"/>
            <a:ext cx="4370700" cy="2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Research one individual or group that has been inspired by Nineteen Eighty-Four.</a:t>
            </a:r>
            <a:endParaRPr/>
          </a:p>
          <a:p>
            <a:pPr indent="-317500" lvl="0" marL="457200" rtl="0" algn="l">
              <a:spcBef>
                <a:spcPts val="1600"/>
              </a:spcBef>
              <a:spcAft>
                <a:spcPts val="0"/>
              </a:spcAft>
              <a:buSzPts val="1400"/>
              <a:buChar char="●"/>
            </a:pPr>
            <a:r>
              <a:rPr lang="en-GB"/>
              <a:t>What was/is their political </a:t>
            </a:r>
            <a:r>
              <a:rPr b="1" lang="en-GB">
                <a:solidFill>
                  <a:srgbClr val="CC4125"/>
                </a:solidFill>
              </a:rPr>
              <a:t>perspective</a:t>
            </a:r>
            <a:r>
              <a:rPr lang="en-GB"/>
              <a:t>? Which event or issue sparked their interest in Orwell’s ideas?</a:t>
            </a:r>
            <a:endParaRPr/>
          </a:p>
          <a:p>
            <a:pPr indent="-317500" lvl="0" marL="457200" rtl="0" algn="l">
              <a:spcBef>
                <a:spcPts val="1000"/>
              </a:spcBef>
              <a:spcAft>
                <a:spcPts val="0"/>
              </a:spcAft>
              <a:buSzPts val="1400"/>
              <a:buChar char="●"/>
            </a:pPr>
            <a:r>
              <a:rPr lang="en-GB"/>
              <a:t>Exchange your ideas with the other groups in the class</a:t>
            </a:r>
            <a:endParaRPr/>
          </a:p>
          <a:p>
            <a:pPr indent="-317500" lvl="0" marL="457200" rtl="0" algn="l">
              <a:spcBef>
                <a:spcPts val="1000"/>
              </a:spcBef>
              <a:spcAft>
                <a:spcPts val="1000"/>
              </a:spcAft>
              <a:buSzPts val="1400"/>
              <a:buChar char="●"/>
            </a:pPr>
            <a:r>
              <a:rPr lang="en-GB"/>
              <a:t>What does this indicate about the way art is constantly subject to reinterpretation by its audience?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8"/>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47" name="Google Shape;147;p28"/>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48" name="Google Shape;148;p28"/>
          <p:cNvSpPr txBox="1"/>
          <p:nvPr>
            <p:ph idx="1" type="body"/>
          </p:nvPr>
        </p:nvSpPr>
        <p:spPr>
          <a:xfrm>
            <a:off x="3869175" y="364950"/>
            <a:ext cx="506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000"/>
              <a:t>Related exhibition prompt</a:t>
            </a:r>
            <a:r>
              <a:rPr i="1" lang="en-GB" sz="2000"/>
              <a:t> How might the context in which knowledge is presented influence whether it is accepted or rejected? (IAP-24) </a:t>
            </a:r>
            <a:endParaRPr i="1" sz="2000"/>
          </a:p>
          <a:p>
            <a:pPr indent="-355600" lvl="0" marL="457200" rtl="0" algn="l">
              <a:spcBef>
                <a:spcPts val="1600"/>
              </a:spcBef>
              <a:spcAft>
                <a:spcPts val="0"/>
              </a:spcAft>
              <a:buSzPts val="2000"/>
              <a:buChar char="●"/>
            </a:pPr>
            <a:r>
              <a:rPr lang="en-GB" sz="2000"/>
              <a:t>Refer to the ideas from this lesson to answer this question.</a:t>
            </a:r>
            <a:endParaRPr sz="2000"/>
          </a:p>
          <a:p>
            <a:pPr indent="-355600" lvl="0" marL="457200" rtl="0" algn="l">
              <a:spcBef>
                <a:spcPts val="1000"/>
              </a:spcBef>
              <a:spcAft>
                <a:spcPts val="0"/>
              </a:spcAft>
              <a:buSzPts val="2000"/>
              <a:buChar char="●"/>
            </a:pPr>
            <a:r>
              <a:rPr lang="en-GB" sz="2000"/>
              <a:t>For example, think about how the socio-political context shapes the way we view and interact with the arts.</a:t>
            </a:r>
            <a:endParaRPr sz="2000"/>
          </a:p>
          <a:p>
            <a:pPr indent="-355600" lvl="0" marL="457200" rtl="0" algn="l">
              <a:spcBef>
                <a:spcPts val="1000"/>
              </a:spcBef>
              <a:spcAft>
                <a:spcPts val="0"/>
              </a:spcAft>
              <a:buSzPts val="2000"/>
              <a:buChar char="●"/>
            </a:pPr>
            <a:r>
              <a:rPr lang="en-GB" sz="2000"/>
              <a:t>Which objects could help to illustrate your answer?</a:t>
            </a:r>
            <a:endParaRPr sz="2000"/>
          </a:p>
          <a:p>
            <a:pPr indent="0" lvl="0" marL="0" rtl="0" algn="l">
              <a:spcBef>
                <a:spcPts val="1000"/>
              </a:spcBef>
              <a:spcAft>
                <a:spcPts val="160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9"/>
          <p:cNvPicPr preferRelativeResize="0"/>
          <p:nvPr/>
        </p:nvPicPr>
        <p:blipFill rotWithShape="1">
          <a:blip r:embed="rId3">
            <a:alphaModFix/>
          </a:blip>
          <a:srcRect b="1210" l="0" r="0" t="1200"/>
          <a:stretch/>
        </p:blipFill>
        <p:spPr>
          <a:xfrm>
            <a:off x="0" y="2"/>
            <a:ext cx="3512701" cy="5143501"/>
          </a:xfrm>
          <a:prstGeom prst="rect">
            <a:avLst/>
          </a:prstGeom>
          <a:noFill/>
          <a:ln>
            <a:noFill/>
          </a:ln>
        </p:spPr>
      </p:pic>
      <p:sp>
        <p:nvSpPr>
          <p:cNvPr id="154" name="Google Shape;154;p29"/>
          <p:cNvSpPr txBox="1"/>
          <p:nvPr>
            <p:ph idx="1" type="body"/>
          </p:nvPr>
        </p:nvSpPr>
        <p:spPr>
          <a:xfrm>
            <a:off x="4011825" y="317325"/>
            <a:ext cx="4820100" cy="434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800"/>
              <a:t>“Great art transcends its culture and touches on that which is eternal.”</a:t>
            </a:r>
            <a:r>
              <a:rPr lang="en-GB" sz="2800"/>
              <a:t> </a:t>
            </a:r>
            <a:r>
              <a:rPr i="1" lang="en-GB" sz="2800"/>
              <a:t>(Madeleine L'Engle)</a:t>
            </a:r>
            <a:endParaRPr i="1" sz="2800"/>
          </a:p>
          <a:p>
            <a:pPr indent="0" lvl="0" marL="0" rtl="0" algn="l">
              <a:spcBef>
                <a:spcPts val="1600"/>
              </a:spcBef>
              <a:spcAft>
                <a:spcPts val="1600"/>
              </a:spcAft>
              <a:buNone/>
            </a:pPr>
            <a:r>
              <a:rPr lang="en-GB" sz="2800"/>
              <a:t>Does today’s lesson support this idea? Can you think of any other examples?</a:t>
            </a:r>
            <a:endParaRPr sz="2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60" name="Google Shape;160;p30"/>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61" name="Google Shape;161;p30"/>
          <p:cNvGraphicFramePr/>
          <p:nvPr/>
        </p:nvGraphicFramePr>
        <p:xfrm>
          <a:off x="2002350" y="1768900"/>
          <a:ext cx="3000000" cy="3000000"/>
        </p:xfrm>
        <a:graphic>
          <a:graphicData uri="http://schemas.openxmlformats.org/drawingml/2006/table">
            <a:tbl>
              <a:tblPr>
                <a:noFill/>
                <a:tableStyleId>{80A93AAF-EFCB-40CA-B062-216732539159}</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GB" sz="1100">
                          <a:solidFill>
                            <a:schemeClr val="dk2"/>
                          </a:solidFill>
                          <a:latin typeface="Proxima Nova"/>
                          <a:ea typeface="Proxima Nova"/>
                          <a:cs typeface="Proxima Nova"/>
                          <a:sym typeface="Proxima Nova"/>
                        </a:rPr>
                        <a:t>Could be linked to IAP-9 (interpretation), IAP-11 (beliefs), IAP-24 (context)</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