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roxima Nova"/>
      <p:regular r:id="rId16"/>
      <p:bold r:id="rId17"/>
      <p:italic r:id="rId18"/>
      <p:boldItalic r:id="rId19"/>
    </p:embeddedFont>
    <p:embeddedFont>
      <p:font typeface="Fugaz One"/>
      <p:regular r:id="rId20"/>
    </p:embeddedFont>
    <p:embeddedFont>
      <p:font typeface="Ultra"/>
      <p:regular r:id="rId21"/>
    </p:embeddedFont>
    <p:embeddedFont>
      <p:font typeface="Alfa Slab One"/>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C725957-D544-4ADB-A328-95ABFA332FD3}">
  <a:tblStyle styleId="{AC725957-D544-4ADB-A328-95ABFA332FD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FugazOne-regular.fntdata"/><Relationship Id="rId11" Type="http://schemas.openxmlformats.org/officeDocument/2006/relationships/slide" Target="slides/slide6.xml"/><Relationship Id="rId22" Type="http://schemas.openxmlformats.org/officeDocument/2006/relationships/font" Target="fonts/AlfaSlabOne-regular.fntdata"/><Relationship Id="rId10" Type="http://schemas.openxmlformats.org/officeDocument/2006/relationships/slide" Target="slides/slide5.xml"/><Relationship Id="rId21" Type="http://schemas.openxmlformats.org/officeDocument/2006/relationships/font" Target="fonts/Ultra-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bold.fntdata"/><Relationship Id="rId16" Type="http://schemas.openxmlformats.org/officeDocument/2006/relationships/font" Target="fonts/ProximaNova-regular.fntdata"/><Relationship Id="rId5" Type="http://schemas.openxmlformats.org/officeDocument/2006/relationships/notesMaster" Target="notesMasters/notesMaster1.xml"/><Relationship Id="rId19" Type="http://schemas.openxmlformats.org/officeDocument/2006/relationships/font" Target="fonts/ProximaNova-boldItalic.fntdata"/><Relationship Id="rId6" Type="http://schemas.openxmlformats.org/officeDocument/2006/relationships/slide" Target="slides/slide1.xml"/><Relationship Id="rId18" Type="http://schemas.openxmlformats.org/officeDocument/2006/relationships/font" Target="fonts/ProximaNova-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guardian.com/lifeandstyle/2017/dec/17/creation-history-brilliant-ideas-build-on-the-past"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mericanscientist.org/article/on-the-shoulders-of-giant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XbK75hUzQz6g6MT1nbZ7wMpVct20UUOfy2EhimHrZmc/edit?usp=shar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72c03a2d52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72c03a2d52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Key TOK terms appear in a</a:t>
            </a:r>
            <a:r>
              <a:rPr b="1" lang="en-GB">
                <a:solidFill>
                  <a:srgbClr val="CC4125"/>
                </a:solidFill>
                <a:latin typeface="Proxima Nova"/>
                <a:ea typeface="Proxima Nova"/>
                <a:cs typeface="Proxima Nova"/>
                <a:sym typeface="Proxima Nova"/>
              </a:rPr>
              <a:t> red font</a:t>
            </a:r>
            <a:endParaRPr b="1">
              <a:solidFill>
                <a:srgbClr val="CC4125"/>
              </a:solidFill>
              <a:latin typeface="Proxima Nova"/>
              <a:ea typeface="Proxima Nova"/>
              <a:cs typeface="Proxima Nova"/>
              <a:sym typeface="Proxima No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0d28def12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0d28def1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GB">
                <a:solidFill>
                  <a:schemeClr val="dk1"/>
                </a:solidFill>
                <a:latin typeface="Proxima Nova"/>
                <a:ea typeface="Proxima Nova"/>
                <a:cs typeface="Proxima Nova"/>
                <a:sym typeface="Proxima Nova"/>
              </a:rPr>
              <a:t>Use this slide to access the ‘Exploration Points’ notes for BQ5, which will help students to develop a deeper knowledge of any TOK theme or area of knowledge. This will not only help them to master the TOK course in general, but also craft a great exhibition or essay. </a:t>
            </a:r>
            <a:endParaRPr>
              <a:solidFill>
                <a:schemeClr val="dk1"/>
              </a:solidFill>
              <a:latin typeface="Proxima Nova"/>
              <a:ea typeface="Proxima Nova"/>
              <a:cs typeface="Proxima Nova"/>
              <a:sym typeface="Proxima Nova"/>
            </a:endParaRPr>
          </a:p>
          <a:p>
            <a:pPr indent="-298450" lvl="0" marL="457200" rtl="0" algn="l">
              <a:lnSpc>
                <a:spcPct val="115000"/>
              </a:lnSpc>
              <a:spcBef>
                <a:spcPts val="1000"/>
              </a:spcBef>
              <a:spcAft>
                <a:spcPts val="1000"/>
              </a:spcAft>
              <a:buClr>
                <a:schemeClr val="dk1"/>
              </a:buClr>
              <a:buSzPts val="1100"/>
              <a:buFont typeface="Proxima Nova"/>
              <a:buChar char="●"/>
            </a:pPr>
            <a:r>
              <a:rPr lang="en-GB">
                <a:solidFill>
                  <a:schemeClr val="dk1"/>
                </a:solidFill>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b="1">
              <a:solidFill>
                <a:schemeClr val="dk1"/>
              </a:solidFill>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374bfe923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374bfe923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GB">
                <a:latin typeface="Proxima Nova"/>
                <a:ea typeface="Proxima Nova"/>
                <a:cs typeface="Proxima Nova"/>
                <a:sym typeface="Proxima Nova"/>
              </a:rPr>
              <a:t>Science always has to improve in order to advance.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GB">
                <a:latin typeface="Proxima Nova"/>
                <a:ea typeface="Proxima Nova"/>
                <a:cs typeface="Proxima Nova"/>
                <a:sym typeface="Proxima Nova"/>
              </a:rPr>
              <a:t>The process of producing knowledge leads us to deepen and sharpen our understanding of the universe.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Scientific knowledge is only ever PROVISIONAL - and is constantly being replaced or revised (although we’ll be thinking about that in this lesson).</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374bfe923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374bfe923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For - it matches our own experiences when we suddenly realise something, and ‘the penny drops’. Sometimes an idea just comes to us. Against - these realisations are built on understandings of concepts that we didn’t create, be they the language used to express the idea, or the ideas themselves.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See this quote from t</a:t>
            </a:r>
            <a:r>
              <a:rPr lang="en-GB">
                <a:latin typeface="Proxima Nova"/>
                <a:ea typeface="Proxima Nova"/>
                <a:cs typeface="Proxima Nova"/>
                <a:sym typeface="Proxima Nova"/>
              </a:rPr>
              <a:t>he</a:t>
            </a:r>
            <a:r>
              <a:rPr lang="en-GB">
                <a:latin typeface="Proxima Nova"/>
                <a:ea typeface="Proxima Nova"/>
                <a:cs typeface="Proxima Nova"/>
                <a:sym typeface="Proxima Nova"/>
              </a:rPr>
              <a:t> article on how the theory of plate tectonics was discovered: “Although seen as an "aha!" moment, it was actually a long run-up to that point with a group of committed scientists all sprinting and dipping for the line in 1966/67/68.” The article is quite a long one, so students can just focus on that section. </a:t>
            </a:r>
            <a:endParaRPr>
              <a:latin typeface="Proxima Nova"/>
              <a:ea typeface="Proxima Nova"/>
              <a:cs typeface="Proxima Nova"/>
              <a:sym typeface="Proxima Nova"/>
            </a:endParaRPr>
          </a:p>
          <a:p>
            <a:pPr indent="-317500" lvl="0" marL="457200" rtl="0" algn="l">
              <a:lnSpc>
                <a:spcPct val="115000"/>
              </a:lnSpc>
              <a:spcBef>
                <a:spcPts val="0"/>
              </a:spcBef>
              <a:spcAft>
                <a:spcPts val="1000"/>
              </a:spcAft>
              <a:buSzPts val="1400"/>
              <a:buFont typeface="Proxima Nova"/>
              <a:buChar char="●"/>
            </a:pPr>
            <a:r>
              <a:rPr lang="en-GB">
                <a:latin typeface="Proxima Nova"/>
                <a:ea typeface="Proxima Nova"/>
                <a:cs typeface="Proxima Nova"/>
                <a:sym typeface="Proxima Nova"/>
              </a:rPr>
              <a:t>Link back to the article we read earlier in this unit (</a:t>
            </a:r>
            <a:r>
              <a:rPr lang="en-GB" u="sng">
                <a:solidFill>
                  <a:srgbClr val="1C3AA9"/>
                </a:solidFill>
                <a:latin typeface="Proxima Nova"/>
                <a:ea typeface="Proxima Nova"/>
                <a:cs typeface="Proxima Nova"/>
                <a:sym typeface="Proxima Nova"/>
                <a:hlinkClick r:id="rId2">
                  <a:extLst>
                    <a:ext uri="{A12FA001-AC4F-418D-AE19-62706E023703}">
                      <ahyp:hlinkClr val="tx"/>
                    </a:ext>
                  </a:extLst>
                </a:hlinkClick>
              </a:rPr>
              <a:t>here</a:t>
            </a:r>
            <a:r>
              <a:rPr lang="en-GB">
                <a:latin typeface="Proxima Nova"/>
                <a:ea typeface="Proxima Nova"/>
                <a:cs typeface="Proxima Nova"/>
                <a:sym typeface="Proxima Nova"/>
              </a:rPr>
              <a:t>).</a:t>
            </a:r>
            <a:endParaRPr>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1f2f2bc86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1f2f2bc86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Potential problems might be that it suggests knowledge is an inevitable accumulation of ideas that build on the ones that come before them.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Students can check out</a:t>
            </a:r>
            <a:r>
              <a:rPr lang="en-GB" u="sng">
                <a:solidFill>
                  <a:schemeClr val="hlink"/>
                </a:solidFill>
                <a:latin typeface="Proxima Nova"/>
                <a:ea typeface="Proxima Nova"/>
                <a:cs typeface="Proxima Nova"/>
                <a:sym typeface="Proxima Nova"/>
                <a:hlinkClick r:id="rId2"/>
              </a:rPr>
              <a:t> this short article</a:t>
            </a:r>
            <a:r>
              <a:rPr lang="en-GB">
                <a:latin typeface="Proxima Nova"/>
                <a:ea typeface="Proxima Nova"/>
                <a:cs typeface="Proxima Nova"/>
                <a:sym typeface="Proxima Nova"/>
              </a:rPr>
              <a:t> to hone their understanding of what he meant.</a:t>
            </a:r>
            <a:endParaRPr>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1f2f2bc86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1f2f2bc8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Proxima Nova"/>
                <a:ea typeface="Proxima Nova"/>
                <a:cs typeface="Proxima Nova"/>
                <a:sym typeface="Proxima Nova"/>
              </a:rPr>
              <a:t>Kuhn argues that scientific development is much broader than isolated ‘Eureka moments’, so he differs from viewpoint 1. He argues that new theories are generally a break with the past - he refers to ‘violent revolutions’ in science - so not the cumulative approach summed up in Newton’s quote. There are many paradigm shifts that could be used as suitable examples - mention obvious examples such as evolution and </a:t>
            </a:r>
            <a:r>
              <a:rPr lang="en-GB">
                <a:latin typeface="Proxima Nova"/>
                <a:ea typeface="Proxima Nova"/>
                <a:cs typeface="Proxima Nova"/>
                <a:sym typeface="Proxima Nova"/>
              </a:rPr>
              <a:t>geocentrism</a:t>
            </a:r>
            <a:r>
              <a:rPr lang="en-GB">
                <a:latin typeface="Proxima Nova"/>
                <a:ea typeface="Proxima Nova"/>
                <a:cs typeface="Proxima Nova"/>
                <a:sym typeface="Proxima Nova"/>
              </a:rPr>
              <a:t> vs </a:t>
            </a:r>
            <a:r>
              <a:rPr lang="en-GB">
                <a:latin typeface="Proxima Nova"/>
                <a:ea typeface="Proxima Nova"/>
                <a:cs typeface="Proxima Nova"/>
                <a:sym typeface="Proxima Nova"/>
              </a:rPr>
              <a:t>heliocentrism, evolution, and refer back to the way texting represents a paradigm shift in how we communicate.</a:t>
            </a:r>
            <a:r>
              <a:rPr lang="en-GB">
                <a:latin typeface="Proxima Nova"/>
                <a:ea typeface="Proxima Nova"/>
                <a:cs typeface="Proxima Nova"/>
                <a:sym typeface="Proxima Nova"/>
              </a:rPr>
              <a:t> </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72dab82c40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72dab82c40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Science doesn’t progress in a vacuum - there are political, social, and economic factors that push science forwards (or not).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Often, this involves competition (although this can also harm progress).</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He contrasts this with how the arts progress - worth considering with students.</a:t>
            </a:r>
            <a:endParaRPr>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e8b60282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e8b60282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Optional slide, if you want to help students to take ownership of the IA prompts (IAPs) for the TOK exhibition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1f2f2bc86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1f2f2bc86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See the </a:t>
            </a:r>
            <a:r>
              <a:rPr lang="en-GB" u="sng">
                <a:solidFill>
                  <a:srgbClr val="1C3AA9"/>
                </a:solidFill>
                <a:latin typeface="Proxima Nova"/>
                <a:ea typeface="Proxima Nova"/>
                <a:cs typeface="Proxima Nova"/>
                <a:sym typeface="Proxima Nova"/>
                <a:hlinkClick r:id="rId2">
                  <a:extLst>
                    <a:ext uri="{A12FA001-AC4F-418D-AE19-62706E023703}">
                      <ahyp:hlinkClr val="tx"/>
                    </a:ext>
                  </a:extLst>
                </a:hlinkClick>
              </a:rPr>
              <a:t>BQ5 assessment tracker</a:t>
            </a:r>
            <a:r>
              <a:rPr lang="en-GB">
                <a:solidFill>
                  <a:schemeClr val="dk1"/>
                </a:solidFill>
                <a:latin typeface="Proxima Nova"/>
                <a:ea typeface="Proxima Nova"/>
                <a:cs typeface="Proxima Nova"/>
                <a:sym typeface="Proxima Nova"/>
              </a:rPr>
              <a:t> for suggestions on providing feedback, and recording students’ progress.</a:t>
            </a:r>
            <a:endParaRPr>
              <a:solidFill>
                <a:schemeClr val="dk1"/>
              </a:solidFill>
              <a:latin typeface="Proxima Nova"/>
              <a:ea typeface="Proxima Nova"/>
              <a:cs typeface="Proxima Nova"/>
              <a:sym typeface="Proxima No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e8b602827a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e8b602827a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3">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sz="3000">
                <a:solidFill>
                  <a:schemeClr val="dk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p:txBody>
      </p:sp>
      <p:sp>
        <p:nvSpPr>
          <p:cNvPr id="55" name="Google Shape;55;p13"/>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11">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sz="3000">
                <a:solidFill>
                  <a:schemeClr val="dk2"/>
                </a:solidFill>
              </a:defRPr>
            </a:lvl1pPr>
            <a:lvl2pPr lvl="1" algn="l">
              <a:lnSpc>
                <a:spcPct val="100000"/>
              </a:lnSpc>
              <a:spcBef>
                <a:spcPts val="0"/>
              </a:spcBef>
              <a:spcAft>
                <a:spcPts val="0"/>
              </a:spcAft>
              <a:buClr>
                <a:schemeClr val="dk1"/>
              </a:buClr>
              <a:buSzPts val="3000"/>
              <a:buNone/>
              <a:defRPr sz="3000">
                <a:solidFill>
                  <a:schemeClr val="dk2"/>
                </a:solidFill>
              </a:defRPr>
            </a:lvl2pPr>
            <a:lvl3pPr lvl="2" algn="l">
              <a:lnSpc>
                <a:spcPct val="100000"/>
              </a:lnSpc>
              <a:spcBef>
                <a:spcPts val="0"/>
              </a:spcBef>
              <a:spcAft>
                <a:spcPts val="0"/>
              </a:spcAft>
              <a:buClr>
                <a:schemeClr val="dk1"/>
              </a:buClr>
              <a:buSzPts val="3000"/>
              <a:buNone/>
              <a:defRPr sz="3000">
                <a:solidFill>
                  <a:schemeClr val="dk2"/>
                </a:solidFill>
              </a:defRPr>
            </a:lvl3pPr>
            <a:lvl4pPr lvl="3" algn="l">
              <a:lnSpc>
                <a:spcPct val="100000"/>
              </a:lnSpc>
              <a:spcBef>
                <a:spcPts val="0"/>
              </a:spcBef>
              <a:spcAft>
                <a:spcPts val="0"/>
              </a:spcAft>
              <a:buClr>
                <a:schemeClr val="dk1"/>
              </a:buClr>
              <a:buSzPts val="3000"/>
              <a:buNone/>
              <a:defRPr sz="3000">
                <a:solidFill>
                  <a:schemeClr val="dk2"/>
                </a:solidFill>
              </a:defRPr>
            </a:lvl4pPr>
            <a:lvl5pPr lvl="4" algn="l">
              <a:lnSpc>
                <a:spcPct val="100000"/>
              </a:lnSpc>
              <a:spcBef>
                <a:spcPts val="0"/>
              </a:spcBef>
              <a:spcAft>
                <a:spcPts val="0"/>
              </a:spcAft>
              <a:buClr>
                <a:schemeClr val="dk1"/>
              </a:buClr>
              <a:buSzPts val="3000"/>
              <a:buNone/>
              <a:defRPr sz="3000">
                <a:solidFill>
                  <a:schemeClr val="dk2"/>
                </a:solidFill>
              </a:defRPr>
            </a:lvl5pPr>
            <a:lvl6pPr lvl="5" algn="l">
              <a:lnSpc>
                <a:spcPct val="100000"/>
              </a:lnSpc>
              <a:spcBef>
                <a:spcPts val="0"/>
              </a:spcBef>
              <a:spcAft>
                <a:spcPts val="0"/>
              </a:spcAft>
              <a:buClr>
                <a:schemeClr val="dk1"/>
              </a:buClr>
              <a:buSzPts val="3000"/>
              <a:buNone/>
              <a:defRPr sz="3000">
                <a:solidFill>
                  <a:schemeClr val="dk2"/>
                </a:solidFill>
              </a:defRPr>
            </a:lvl6pPr>
            <a:lvl7pPr lvl="6" algn="l">
              <a:lnSpc>
                <a:spcPct val="100000"/>
              </a:lnSpc>
              <a:spcBef>
                <a:spcPts val="0"/>
              </a:spcBef>
              <a:spcAft>
                <a:spcPts val="0"/>
              </a:spcAft>
              <a:buClr>
                <a:schemeClr val="dk1"/>
              </a:buClr>
              <a:buSzPts val="3000"/>
              <a:buNone/>
              <a:defRPr sz="3000">
                <a:solidFill>
                  <a:schemeClr val="dk2"/>
                </a:solidFill>
              </a:defRPr>
            </a:lvl7pPr>
            <a:lvl8pPr lvl="7" algn="l">
              <a:lnSpc>
                <a:spcPct val="100000"/>
              </a:lnSpc>
              <a:spcBef>
                <a:spcPts val="0"/>
              </a:spcBef>
              <a:spcAft>
                <a:spcPts val="0"/>
              </a:spcAft>
              <a:buClr>
                <a:schemeClr val="dk1"/>
              </a:buClr>
              <a:buSzPts val="3000"/>
              <a:buNone/>
              <a:defRPr sz="3000">
                <a:solidFill>
                  <a:schemeClr val="dk2"/>
                </a:solidFill>
              </a:defRPr>
            </a:lvl8pPr>
            <a:lvl9pPr lvl="8" algn="l">
              <a:lnSpc>
                <a:spcPct val="100000"/>
              </a:lnSpc>
              <a:spcBef>
                <a:spcPts val="0"/>
              </a:spcBef>
              <a:spcAft>
                <a:spcPts val="0"/>
              </a:spcAft>
              <a:buClr>
                <a:schemeClr val="dk1"/>
              </a:buClr>
              <a:buSzPts val="3000"/>
              <a:buNone/>
              <a:defRPr sz="3000">
                <a:solidFill>
                  <a:schemeClr val="dk2"/>
                </a:solidFill>
              </a:defRPr>
            </a:lvl9pPr>
          </a:lstStyle>
          <a:p/>
        </p:txBody>
      </p:sp>
      <p:sp>
        <p:nvSpPr>
          <p:cNvPr id="60" name="Google Shape;60;p14"/>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1" name="Google Shape;61;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1">
  <p:cSld name="AUTOLAYOUT_66">
    <p:bg>
      <p:bgPr>
        <a:solidFill>
          <a:srgbClr val="FFFFFF"/>
        </a:solidFill>
      </p:bgPr>
    </p:bg>
    <p:spTree>
      <p:nvGrpSpPr>
        <p:cNvPr id="62" name="Shape 62"/>
        <p:cNvGrpSpPr/>
        <p:nvPr/>
      </p:nvGrpSpPr>
      <p:grpSpPr>
        <a:xfrm>
          <a:off x="0" y="0"/>
          <a:ext cx="0" cy="0"/>
          <a:chOff x="0" y="0"/>
          <a:chExt cx="0" cy="0"/>
        </a:xfrm>
      </p:grpSpPr>
      <p:sp>
        <p:nvSpPr>
          <p:cNvPr id="63" name="Google Shape;63;p15"/>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Clr>
                <a:srgbClr val="FFFFFF"/>
              </a:buClr>
              <a:buSzPts val="4000"/>
              <a:buNone/>
              <a:defRPr sz="4000">
                <a:solidFill>
                  <a:srgbClr val="FFFFFF"/>
                </a:solidFill>
              </a:defRPr>
            </a:lvl1pPr>
            <a:lvl2pPr lvl="1" rtl="0" algn="ctr">
              <a:lnSpc>
                <a:spcPct val="100000"/>
              </a:lnSpc>
              <a:spcBef>
                <a:spcPts val="0"/>
              </a:spcBef>
              <a:spcAft>
                <a:spcPts val="0"/>
              </a:spcAft>
              <a:buClr>
                <a:srgbClr val="FFFFFF"/>
              </a:buClr>
              <a:buSzPts val="4000"/>
              <a:buNone/>
              <a:defRPr sz="4000">
                <a:solidFill>
                  <a:srgbClr val="FFFFFF"/>
                </a:solidFill>
              </a:defRPr>
            </a:lvl2pPr>
            <a:lvl3pPr lvl="2" rtl="0" algn="ctr">
              <a:lnSpc>
                <a:spcPct val="100000"/>
              </a:lnSpc>
              <a:spcBef>
                <a:spcPts val="0"/>
              </a:spcBef>
              <a:spcAft>
                <a:spcPts val="0"/>
              </a:spcAft>
              <a:buClr>
                <a:srgbClr val="FFFFFF"/>
              </a:buClr>
              <a:buSzPts val="4000"/>
              <a:buNone/>
              <a:defRPr sz="4000">
                <a:solidFill>
                  <a:srgbClr val="FFFFFF"/>
                </a:solidFill>
              </a:defRPr>
            </a:lvl3pPr>
            <a:lvl4pPr lvl="3" rtl="0" algn="ctr">
              <a:lnSpc>
                <a:spcPct val="100000"/>
              </a:lnSpc>
              <a:spcBef>
                <a:spcPts val="0"/>
              </a:spcBef>
              <a:spcAft>
                <a:spcPts val="0"/>
              </a:spcAft>
              <a:buClr>
                <a:srgbClr val="FFFFFF"/>
              </a:buClr>
              <a:buSzPts val="4000"/>
              <a:buNone/>
              <a:defRPr sz="4000">
                <a:solidFill>
                  <a:srgbClr val="FFFFFF"/>
                </a:solidFill>
              </a:defRPr>
            </a:lvl4pPr>
            <a:lvl5pPr lvl="4" rtl="0" algn="ctr">
              <a:lnSpc>
                <a:spcPct val="100000"/>
              </a:lnSpc>
              <a:spcBef>
                <a:spcPts val="0"/>
              </a:spcBef>
              <a:spcAft>
                <a:spcPts val="0"/>
              </a:spcAft>
              <a:buClr>
                <a:srgbClr val="FFFFFF"/>
              </a:buClr>
              <a:buSzPts val="4000"/>
              <a:buNone/>
              <a:defRPr sz="4000">
                <a:solidFill>
                  <a:srgbClr val="FFFFFF"/>
                </a:solidFill>
              </a:defRPr>
            </a:lvl5pPr>
            <a:lvl6pPr lvl="5" rtl="0" algn="ctr">
              <a:lnSpc>
                <a:spcPct val="100000"/>
              </a:lnSpc>
              <a:spcBef>
                <a:spcPts val="0"/>
              </a:spcBef>
              <a:spcAft>
                <a:spcPts val="0"/>
              </a:spcAft>
              <a:buClr>
                <a:srgbClr val="FFFFFF"/>
              </a:buClr>
              <a:buSzPts val="4000"/>
              <a:buNone/>
              <a:defRPr sz="4000">
                <a:solidFill>
                  <a:srgbClr val="FFFFFF"/>
                </a:solidFill>
              </a:defRPr>
            </a:lvl6pPr>
            <a:lvl7pPr lvl="6" rtl="0" algn="ctr">
              <a:lnSpc>
                <a:spcPct val="100000"/>
              </a:lnSpc>
              <a:spcBef>
                <a:spcPts val="0"/>
              </a:spcBef>
              <a:spcAft>
                <a:spcPts val="0"/>
              </a:spcAft>
              <a:buClr>
                <a:srgbClr val="FFFFFF"/>
              </a:buClr>
              <a:buSzPts val="4000"/>
              <a:buNone/>
              <a:defRPr sz="4000">
                <a:solidFill>
                  <a:srgbClr val="FFFFFF"/>
                </a:solidFill>
              </a:defRPr>
            </a:lvl7pPr>
            <a:lvl8pPr lvl="7" rtl="0" algn="ctr">
              <a:lnSpc>
                <a:spcPct val="100000"/>
              </a:lnSpc>
              <a:spcBef>
                <a:spcPts val="0"/>
              </a:spcBef>
              <a:spcAft>
                <a:spcPts val="0"/>
              </a:spcAft>
              <a:buClr>
                <a:srgbClr val="FFFFFF"/>
              </a:buClr>
              <a:buSzPts val="4000"/>
              <a:buNone/>
              <a:defRPr sz="4000">
                <a:solidFill>
                  <a:srgbClr val="FFFFFF"/>
                </a:solidFill>
              </a:defRPr>
            </a:lvl8pPr>
            <a:lvl9pPr lvl="8" rtl="0" algn="ctr">
              <a:lnSpc>
                <a:spcPct val="100000"/>
              </a:lnSpc>
              <a:spcBef>
                <a:spcPts val="0"/>
              </a:spcBef>
              <a:spcAft>
                <a:spcPts val="0"/>
              </a:spcAft>
              <a:buClr>
                <a:srgbClr val="FFFFFF"/>
              </a:buClr>
              <a:buSzPts val="4000"/>
              <a:buNone/>
              <a:defRPr sz="4000">
                <a:solidFill>
                  <a:srgbClr val="FFFFFF"/>
                </a:solidFill>
              </a:defRPr>
            </a:lvl9pPr>
          </a:lstStyle>
          <a:p/>
        </p:txBody>
      </p:sp>
      <p:sp>
        <p:nvSpPr>
          <p:cNvPr id="65" name="Google Shape;65;p15"/>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400"/>
              <a:buNone/>
              <a:defRPr sz="1400">
                <a:solidFill>
                  <a:srgbClr val="FFFFFF"/>
                </a:solidFill>
              </a:defRPr>
            </a:lvl1pPr>
            <a:lvl2pPr lvl="1" rtl="0" algn="ctr">
              <a:lnSpc>
                <a:spcPct val="100000"/>
              </a:lnSpc>
              <a:spcBef>
                <a:spcPts val="0"/>
              </a:spcBef>
              <a:spcAft>
                <a:spcPts val="0"/>
              </a:spcAft>
              <a:buClr>
                <a:srgbClr val="FFFFFF"/>
              </a:buClr>
              <a:buSzPts val="1400"/>
              <a:buNone/>
              <a:defRPr sz="1400">
                <a:solidFill>
                  <a:srgbClr val="FFFFFF"/>
                </a:solidFill>
              </a:defRPr>
            </a:lvl2pPr>
            <a:lvl3pPr lvl="2" rtl="0" algn="ctr">
              <a:lnSpc>
                <a:spcPct val="100000"/>
              </a:lnSpc>
              <a:spcBef>
                <a:spcPts val="0"/>
              </a:spcBef>
              <a:spcAft>
                <a:spcPts val="0"/>
              </a:spcAft>
              <a:buClr>
                <a:srgbClr val="FFFFFF"/>
              </a:buClr>
              <a:buSzPts val="1400"/>
              <a:buNone/>
              <a:defRPr sz="1400">
                <a:solidFill>
                  <a:srgbClr val="FFFFFF"/>
                </a:solidFill>
              </a:defRPr>
            </a:lvl3pPr>
            <a:lvl4pPr lvl="3" rtl="0" algn="ctr">
              <a:lnSpc>
                <a:spcPct val="100000"/>
              </a:lnSpc>
              <a:spcBef>
                <a:spcPts val="0"/>
              </a:spcBef>
              <a:spcAft>
                <a:spcPts val="0"/>
              </a:spcAft>
              <a:buClr>
                <a:srgbClr val="FFFFFF"/>
              </a:buClr>
              <a:buSzPts val="1400"/>
              <a:buNone/>
              <a:defRPr sz="1400">
                <a:solidFill>
                  <a:srgbClr val="FFFFFF"/>
                </a:solidFill>
              </a:defRPr>
            </a:lvl4pPr>
            <a:lvl5pPr lvl="4" rtl="0" algn="ctr">
              <a:lnSpc>
                <a:spcPct val="100000"/>
              </a:lnSpc>
              <a:spcBef>
                <a:spcPts val="0"/>
              </a:spcBef>
              <a:spcAft>
                <a:spcPts val="0"/>
              </a:spcAft>
              <a:buClr>
                <a:srgbClr val="FFFFFF"/>
              </a:buClr>
              <a:buSzPts val="1400"/>
              <a:buNone/>
              <a:defRPr sz="1400">
                <a:solidFill>
                  <a:srgbClr val="FFFFFF"/>
                </a:solidFill>
              </a:defRPr>
            </a:lvl5pPr>
            <a:lvl6pPr lvl="5" rtl="0" algn="ctr">
              <a:lnSpc>
                <a:spcPct val="100000"/>
              </a:lnSpc>
              <a:spcBef>
                <a:spcPts val="0"/>
              </a:spcBef>
              <a:spcAft>
                <a:spcPts val="0"/>
              </a:spcAft>
              <a:buClr>
                <a:srgbClr val="FFFFFF"/>
              </a:buClr>
              <a:buSzPts val="1400"/>
              <a:buNone/>
              <a:defRPr sz="1400">
                <a:solidFill>
                  <a:srgbClr val="FFFFFF"/>
                </a:solidFill>
              </a:defRPr>
            </a:lvl6pPr>
            <a:lvl7pPr lvl="6" rtl="0" algn="ctr">
              <a:lnSpc>
                <a:spcPct val="100000"/>
              </a:lnSpc>
              <a:spcBef>
                <a:spcPts val="0"/>
              </a:spcBef>
              <a:spcAft>
                <a:spcPts val="0"/>
              </a:spcAft>
              <a:buClr>
                <a:srgbClr val="FFFFFF"/>
              </a:buClr>
              <a:buSzPts val="1400"/>
              <a:buNone/>
              <a:defRPr sz="1400">
                <a:solidFill>
                  <a:srgbClr val="FFFFFF"/>
                </a:solidFill>
              </a:defRPr>
            </a:lvl7pPr>
            <a:lvl8pPr lvl="7" rtl="0" algn="ctr">
              <a:lnSpc>
                <a:spcPct val="100000"/>
              </a:lnSpc>
              <a:spcBef>
                <a:spcPts val="0"/>
              </a:spcBef>
              <a:spcAft>
                <a:spcPts val="0"/>
              </a:spcAft>
              <a:buClr>
                <a:srgbClr val="FFFFFF"/>
              </a:buClr>
              <a:buSzPts val="1400"/>
              <a:buNone/>
              <a:defRPr sz="1400">
                <a:solidFill>
                  <a:srgbClr val="FFFFFF"/>
                </a:solidFill>
              </a:defRPr>
            </a:lvl8pPr>
            <a:lvl9pPr lvl="8" rtl="0" algn="ctr">
              <a:lnSpc>
                <a:spcPct val="100000"/>
              </a:lnSpc>
              <a:spcBef>
                <a:spcPts val="0"/>
              </a:spcBef>
              <a:spcAft>
                <a:spcPts val="0"/>
              </a:spcAft>
              <a:buClr>
                <a:srgbClr val="FFFFFF"/>
              </a:buClr>
              <a:buSzPts val="1400"/>
              <a:buNone/>
              <a:defRPr sz="1400">
                <a:solidFill>
                  <a:srgbClr val="FFFFFF"/>
                </a:solidFill>
              </a:defRPr>
            </a:lvl9pPr>
          </a:lstStyle>
          <a:p/>
        </p:txBody>
      </p:sp>
      <p:sp>
        <p:nvSpPr>
          <p:cNvPr id="66" name="Google Shape;66;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68">
    <p:bg>
      <p:bgPr>
        <a:solidFill>
          <a:srgbClr val="FFFFFF"/>
        </a:solidFill>
      </p:bgPr>
    </p:bg>
    <p:spTree>
      <p:nvGrpSpPr>
        <p:cNvPr id="67" name="Shape 67"/>
        <p:cNvGrpSpPr/>
        <p:nvPr/>
      </p:nvGrpSpPr>
      <p:grpSpPr>
        <a:xfrm>
          <a:off x="0" y="0"/>
          <a:ext cx="0" cy="0"/>
          <a:chOff x="0" y="0"/>
          <a:chExt cx="0" cy="0"/>
        </a:xfrm>
      </p:grpSpPr>
      <p:sp>
        <p:nvSpPr>
          <p:cNvPr id="68" name="Google Shape;68;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6"/>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71" name="Google Shape;71;p16"/>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2" name="Google Shape;72;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24">
    <p:bg>
      <p:bgPr>
        <a:solidFill>
          <a:srgbClr val="FFFFFF"/>
        </a:solidFill>
      </p:bgPr>
    </p:bg>
    <p:spTree>
      <p:nvGrpSpPr>
        <p:cNvPr id="73" name="Shape 73"/>
        <p:cNvGrpSpPr/>
        <p:nvPr/>
      </p:nvGrpSpPr>
      <p:grpSpPr>
        <a:xfrm>
          <a:off x="0" y="0"/>
          <a:ext cx="0" cy="0"/>
          <a:chOff x="0" y="0"/>
          <a:chExt cx="0" cy="0"/>
        </a:xfrm>
      </p:grpSpPr>
      <p:sp>
        <p:nvSpPr>
          <p:cNvPr id="74" name="Google Shape;74;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7"/>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7"/>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77" name="Google Shape;77;p17"/>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8" name="Google Shape;78;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125">
    <p:bg>
      <p:bgPr>
        <a:solidFill>
          <a:srgbClr val="FFFFFF"/>
        </a:solidFill>
      </p:bgPr>
    </p:bg>
    <p:spTree>
      <p:nvGrpSpPr>
        <p:cNvPr id="79" name="Shape 79"/>
        <p:cNvGrpSpPr/>
        <p:nvPr/>
      </p:nvGrpSpPr>
      <p:grpSpPr>
        <a:xfrm>
          <a:off x="0" y="0"/>
          <a:ext cx="0" cy="0"/>
          <a:chOff x="0" y="0"/>
          <a:chExt cx="0" cy="0"/>
        </a:xfrm>
      </p:grpSpPr>
      <p:sp>
        <p:nvSpPr>
          <p:cNvPr id="80" name="Google Shape;80;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8"/>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8"/>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83" name="Google Shape;83;p18"/>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4" name="Google Shape;84;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26">
    <p:bg>
      <p:bgPr>
        <a:solidFill>
          <a:srgbClr val="FFFFFF"/>
        </a:solidFill>
      </p:bgPr>
    </p:bg>
    <p:spTree>
      <p:nvGrpSpPr>
        <p:cNvPr id="85" name="Shape 85"/>
        <p:cNvGrpSpPr/>
        <p:nvPr/>
      </p:nvGrpSpPr>
      <p:grpSpPr>
        <a:xfrm>
          <a:off x="0" y="0"/>
          <a:ext cx="0" cy="0"/>
          <a:chOff x="0" y="0"/>
          <a:chExt cx="0" cy="0"/>
        </a:xfrm>
      </p:grpSpPr>
      <p:sp>
        <p:nvSpPr>
          <p:cNvPr id="86" name="Google Shape;86;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9"/>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rgbClr val="45818E"/>
                </a:solidFill>
              </a:defRPr>
            </a:lvl1pPr>
            <a:lvl2pPr lvl="1" algn="l">
              <a:lnSpc>
                <a:spcPct val="100000"/>
              </a:lnSpc>
              <a:spcBef>
                <a:spcPts val="0"/>
              </a:spcBef>
              <a:spcAft>
                <a:spcPts val="0"/>
              </a:spcAft>
              <a:buClr>
                <a:schemeClr val="dk1"/>
              </a:buClr>
              <a:buSzPts val="3000"/>
              <a:buNone/>
              <a:defRPr b="1" sz="3000">
                <a:solidFill>
                  <a:srgbClr val="45818E"/>
                </a:solidFill>
              </a:defRPr>
            </a:lvl2pPr>
            <a:lvl3pPr lvl="2" algn="l">
              <a:lnSpc>
                <a:spcPct val="100000"/>
              </a:lnSpc>
              <a:spcBef>
                <a:spcPts val="0"/>
              </a:spcBef>
              <a:spcAft>
                <a:spcPts val="0"/>
              </a:spcAft>
              <a:buClr>
                <a:schemeClr val="dk1"/>
              </a:buClr>
              <a:buSzPts val="3000"/>
              <a:buNone/>
              <a:defRPr b="1" sz="3000">
                <a:solidFill>
                  <a:srgbClr val="45818E"/>
                </a:solidFill>
              </a:defRPr>
            </a:lvl3pPr>
            <a:lvl4pPr lvl="3" algn="l">
              <a:lnSpc>
                <a:spcPct val="100000"/>
              </a:lnSpc>
              <a:spcBef>
                <a:spcPts val="0"/>
              </a:spcBef>
              <a:spcAft>
                <a:spcPts val="0"/>
              </a:spcAft>
              <a:buClr>
                <a:schemeClr val="dk1"/>
              </a:buClr>
              <a:buSzPts val="3000"/>
              <a:buNone/>
              <a:defRPr b="1" sz="3000">
                <a:solidFill>
                  <a:srgbClr val="45818E"/>
                </a:solidFill>
              </a:defRPr>
            </a:lvl4pPr>
            <a:lvl5pPr lvl="4" algn="l">
              <a:lnSpc>
                <a:spcPct val="100000"/>
              </a:lnSpc>
              <a:spcBef>
                <a:spcPts val="0"/>
              </a:spcBef>
              <a:spcAft>
                <a:spcPts val="0"/>
              </a:spcAft>
              <a:buClr>
                <a:schemeClr val="dk1"/>
              </a:buClr>
              <a:buSzPts val="3000"/>
              <a:buNone/>
              <a:defRPr b="1" sz="3000">
                <a:solidFill>
                  <a:srgbClr val="45818E"/>
                </a:solidFill>
              </a:defRPr>
            </a:lvl5pPr>
            <a:lvl6pPr lvl="5" algn="l">
              <a:lnSpc>
                <a:spcPct val="100000"/>
              </a:lnSpc>
              <a:spcBef>
                <a:spcPts val="0"/>
              </a:spcBef>
              <a:spcAft>
                <a:spcPts val="0"/>
              </a:spcAft>
              <a:buClr>
                <a:schemeClr val="dk1"/>
              </a:buClr>
              <a:buSzPts val="3000"/>
              <a:buNone/>
              <a:defRPr b="1" sz="3000">
                <a:solidFill>
                  <a:srgbClr val="45818E"/>
                </a:solidFill>
              </a:defRPr>
            </a:lvl6pPr>
            <a:lvl7pPr lvl="6" algn="l">
              <a:lnSpc>
                <a:spcPct val="100000"/>
              </a:lnSpc>
              <a:spcBef>
                <a:spcPts val="0"/>
              </a:spcBef>
              <a:spcAft>
                <a:spcPts val="0"/>
              </a:spcAft>
              <a:buClr>
                <a:schemeClr val="dk1"/>
              </a:buClr>
              <a:buSzPts val="3000"/>
              <a:buNone/>
              <a:defRPr b="1" sz="3000">
                <a:solidFill>
                  <a:srgbClr val="45818E"/>
                </a:solidFill>
              </a:defRPr>
            </a:lvl7pPr>
            <a:lvl8pPr lvl="7" algn="l">
              <a:lnSpc>
                <a:spcPct val="100000"/>
              </a:lnSpc>
              <a:spcBef>
                <a:spcPts val="0"/>
              </a:spcBef>
              <a:spcAft>
                <a:spcPts val="0"/>
              </a:spcAft>
              <a:buClr>
                <a:schemeClr val="dk1"/>
              </a:buClr>
              <a:buSzPts val="3000"/>
              <a:buNone/>
              <a:defRPr b="1" sz="3000">
                <a:solidFill>
                  <a:srgbClr val="45818E"/>
                </a:solidFill>
              </a:defRPr>
            </a:lvl8pPr>
            <a:lvl9pPr lvl="8" algn="l">
              <a:lnSpc>
                <a:spcPct val="100000"/>
              </a:lnSpc>
              <a:spcBef>
                <a:spcPts val="0"/>
              </a:spcBef>
              <a:spcAft>
                <a:spcPts val="0"/>
              </a:spcAft>
              <a:buClr>
                <a:schemeClr val="dk1"/>
              </a:buClr>
              <a:buSzPts val="3000"/>
              <a:buNone/>
              <a:defRPr b="1" sz="3000">
                <a:solidFill>
                  <a:srgbClr val="45818E"/>
                </a:solidFill>
              </a:defRPr>
            </a:lvl9pPr>
          </a:lstStyle>
          <a:p/>
        </p:txBody>
      </p:sp>
      <p:sp>
        <p:nvSpPr>
          <p:cNvPr id="88" name="Google Shape;88;p19"/>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9" name="Google Shape;89;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127">
    <p:bg>
      <p:bgPr>
        <a:solidFill>
          <a:srgbClr val="FFFFFF"/>
        </a:solidFill>
      </p:bgPr>
    </p:bg>
    <p:spTree>
      <p:nvGrpSpPr>
        <p:cNvPr id="90" name="Shape 90"/>
        <p:cNvGrpSpPr/>
        <p:nvPr/>
      </p:nvGrpSpPr>
      <p:grpSpPr>
        <a:xfrm>
          <a:off x="0" y="0"/>
          <a:ext cx="0" cy="0"/>
          <a:chOff x="0" y="0"/>
          <a:chExt cx="0" cy="0"/>
        </a:xfrm>
      </p:grpSpPr>
      <p:sp>
        <p:nvSpPr>
          <p:cNvPr id="91" name="Google Shape;91;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0"/>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0"/>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94" name="Google Shape;94;p20"/>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5" name="Google Shape;95;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96" name="Shape 96"/>
        <p:cNvGrpSpPr/>
        <p:nvPr/>
      </p:nvGrpSpPr>
      <p:grpSpPr>
        <a:xfrm>
          <a:off x="0" y="0"/>
          <a:ext cx="0" cy="0"/>
          <a:chOff x="0" y="0"/>
          <a:chExt cx="0" cy="0"/>
        </a:xfrm>
      </p:grpSpPr>
      <p:sp>
        <p:nvSpPr>
          <p:cNvPr id="97" name="Google Shape;97;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1"/>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99" name="Google Shape;99;p21"/>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00" name="Google Shape;100;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2.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hyperlink" Target="http://www.bbc.com/news/science-environment-4147228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s://docs.google.com/document/d/1jB98arBbOkqf7gwYGx5pa70u6GK0phVC7d15lTb92bE/edit?usp=sharing"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hyperlink" Target="https://www.youtube.com/watch?v=5Usaao1NU_Y" TargetMode="External"/><Relationship Id="rId4" Type="http://schemas.openxmlformats.org/officeDocument/2006/relationships/hyperlink" Target="http://www.youtube.com/watch?v=5Usaao1NU_Y" TargetMode="External"/><Relationship Id="rId5"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22"/>
          <p:cNvPicPr preferRelativeResize="0"/>
          <p:nvPr/>
        </p:nvPicPr>
        <p:blipFill rotWithShape="1">
          <a:blip r:embed="rId3">
            <a:alphaModFix amt="50000"/>
          </a:blip>
          <a:srcRect b="4995" l="0" r="0" t="5004"/>
          <a:stretch/>
        </p:blipFill>
        <p:spPr>
          <a:xfrm>
            <a:off x="0" y="0"/>
            <a:ext cx="9144005" cy="5143497"/>
          </a:xfrm>
          <a:prstGeom prst="rect">
            <a:avLst/>
          </a:prstGeom>
          <a:noFill/>
          <a:ln>
            <a:noFill/>
          </a:ln>
        </p:spPr>
      </p:pic>
      <p:sp>
        <p:nvSpPr>
          <p:cNvPr id="106" name="Google Shape;106;p22"/>
          <p:cNvSpPr txBox="1"/>
          <p:nvPr>
            <p:ph type="ctrTitle"/>
          </p:nvPr>
        </p:nvSpPr>
        <p:spPr>
          <a:xfrm>
            <a:off x="952075" y="1249875"/>
            <a:ext cx="7268100" cy="2511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GB" sz="6000">
                <a:solidFill>
                  <a:schemeClr val="lt1"/>
                </a:solidFill>
                <a:latin typeface="Fugaz One"/>
                <a:ea typeface="Fugaz One"/>
                <a:cs typeface="Fugaz One"/>
                <a:sym typeface="Fugaz One"/>
              </a:rPr>
              <a:t>STANDING ON THE SHOULDERS OF GIANTS?</a:t>
            </a:r>
            <a:endParaRPr b="1" sz="6000">
              <a:solidFill>
                <a:schemeClr val="lt1"/>
              </a:solidFill>
              <a:latin typeface="Fugaz One"/>
              <a:ea typeface="Fugaz One"/>
              <a:cs typeface="Fugaz One"/>
              <a:sym typeface="Fugaz One"/>
            </a:endParaRPr>
          </a:p>
        </p:txBody>
      </p:sp>
      <p:sp>
        <p:nvSpPr>
          <p:cNvPr id="107" name="Google Shape;107;p22"/>
          <p:cNvSpPr txBox="1"/>
          <p:nvPr>
            <p:ph idx="1" type="subTitle"/>
          </p:nvPr>
        </p:nvSpPr>
        <p:spPr>
          <a:xfrm>
            <a:off x="952075" y="4017275"/>
            <a:ext cx="7268100" cy="70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sz="2400">
                <a:solidFill>
                  <a:srgbClr val="D0E0E3"/>
                </a:solidFill>
              </a:rPr>
              <a:t>I can describe the way scientific and mathematical knowledge develops over time </a:t>
            </a:r>
            <a:endParaRPr i="1" sz="2400">
              <a:solidFill>
                <a:srgbClr val="D0E0E3"/>
              </a:solidFill>
            </a:endParaRPr>
          </a:p>
          <a:p>
            <a:pPr indent="0" lvl="0" marL="0" rtl="0" algn="l">
              <a:spcBef>
                <a:spcPts val="0"/>
              </a:spcBef>
              <a:spcAft>
                <a:spcPts val="0"/>
              </a:spcAft>
              <a:buNone/>
            </a:pPr>
            <a:r>
              <a:t/>
            </a:r>
            <a:endParaRPr sz="2000">
              <a:solidFill>
                <a:srgbClr val="D0E0E3"/>
              </a:solidFill>
            </a:endParaRPr>
          </a:p>
        </p:txBody>
      </p:sp>
      <p:sp>
        <p:nvSpPr>
          <p:cNvPr id="108" name="Google Shape;108;p22"/>
          <p:cNvSpPr txBox="1"/>
          <p:nvPr/>
        </p:nvSpPr>
        <p:spPr>
          <a:xfrm>
            <a:off x="1776475" y="2671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D0E0E3"/>
                </a:solidFill>
                <a:latin typeface="Proxima Nova"/>
                <a:ea typeface="Proxima Nova"/>
                <a:cs typeface="Proxima Nova"/>
                <a:sym typeface="Proxima Nova"/>
              </a:rPr>
              <a:t>BQ5</a:t>
            </a:r>
            <a:r>
              <a:rPr lang="en-GB" sz="3000">
                <a:solidFill>
                  <a:srgbClr val="D0E0E3"/>
                </a:solidFill>
                <a:latin typeface="Proxima Nova"/>
                <a:ea typeface="Proxima Nova"/>
                <a:cs typeface="Proxima Nova"/>
                <a:sym typeface="Proxima Nova"/>
              </a:rPr>
              <a:t> Creativity </a:t>
            </a:r>
            <a:r>
              <a:rPr b="1" i="1" lang="en-GB" sz="3000">
                <a:solidFill>
                  <a:srgbClr val="D0E0E3"/>
                </a:solidFill>
                <a:latin typeface="Proxima Nova"/>
                <a:ea typeface="Proxima Nova"/>
                <a:cs typeface="Proxima Nova"/>
                <a:sym typeface="Proxima Nova"/>
              </a:rPr>
              <a:t>Lesson 9</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09" name="Google Shape;109;p22"/>
          <p:cNvPicPr preferRelativeResize="0"/>
          <p:nvPr/>
        </p:nvPicPr>
        <p:blipFill>
          <a:blip r:embed="rId4">
            <a:alphaModFix/>
          </a:blip>
          <a:stretch>
            <a:fillRect/>
          </a:stretch>
        </p:blipFill>
        <p:spPr>
          <a:xfrm>
            <a:off x="952076" y="267175"/>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1"/>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GB"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GB"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170" name="Google Shape;170;p31"/>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171" name="Google Shape;171;p31"/>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172" name="Google Shape;172;p31"/>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GB">
                <a:solidFill>
                  <a:srgbClr val="45818E"/>
                </a:solidFill>
                <a:latin typeface="Proxima Nova"/>
                <a:ea typeface="Proxima Nova"/>
                <a:cs typeface="Proxima Nova"/>
                <a:sym typeface="Proxima Nova"/>
              </a:rPr>
              <a:t>EXPLORATION POINTS DOCUMENTS</a:t>
            </a:r>
            <a:r>
              <a:rPr b="1" lang="en-GB">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GB">
                <a:solidFill>
                  <a:srgbClr val="212121"/>
                </a:solidFill>
                <a:latin typeface="Proxima Nova"/>
                <a:ea typeface="Proxima Nova"/>
                <a:cs typeface="Proxima Nova"/>
                <a:sym typeface="Proxima Nova"/>
              </a:rPr>
              <a:t>Access the documents via the links below. You’ll also find the EP icons on all of the </a:t>
            </a:r>
            <a:r>
              <a:rPr b="1" lang="en-GB" u="sng">
                <a:solidFill>
                  <a:schemeClr val="hlink"/>
                </a:solidFill>
                <a:latin typeface="Proxima Nova"/>
                <a:ea typeface="Proxima Nova"/>
                <a:cs typeface="Proxima Nova"/>
                <a:sym typeface="Proxima Nova"/>
                <a:hlinkClick r:id="rId14"/>
              </a:rPr>
              <a:t>TOK course</a:t>
            </a:r>
            <a:r>
              <a:rPr b="1" lang="en-GB">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173" name="Google Shape;173;p31"/>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3"/>
          <p:cNvPicPr preferRelativeResize="0"/>
          <p:nvPr/>
        </p:nvPicPr>
        <p:blipFill rotWithShape="1">
          <a:blip r:embed="rId3">
            <a:alphaModFix/>
          </a:blip>
          <a:srcRect b="0" l="20380" r="20374" t="0"/>
          <a:stretch/>
        </p:blipFill>
        <p:spPr>
          <a:xfrm>
            <a:off x="0" y="0"/>
            <a:ext cx="4572001" cy="5143501"/>
          </a:xfrm>
          <a:prstGeom prst="rect">
            <a:avLst/>
          </a:prstGeom>
          <a:noFill/>
          <a:ln>
            <a:noFill/>
          </a:ln>
        </p:spPr>
      </p:pic>
      <p:sp>
        <p:nvSpPr>
          <p:cNvPr id="115" name="Google Shape;115;p23"/>
          <p:cNvSpPr txBox="1"/>
          <p:nvPr>
            <p:ph type="title"/>
          </p:nvPr>
        </p:nvSpPr>
        <p:spPr>
          <a:xfrm>
            <a:off x="4852825" y="233150"/>
            <a:ext cx="4016400" cy="118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4800">
                <a:solidFill>
                  <a:srgbClr val="45818E"/>
                </a:solidFill>
                <a:latin typeface="Ultra"/>
                <a:ea typeface="Ultra"/>
                <a:cs typeface="Ultra"/>
                <a:sym typeface="Ultra"/>
              </a:rPr>
              <a:t>Starter</a:t>
            </a:r>
            <a:endParaRPr b="0" sz="4800">
              <a:solidFill>
                <a:srgbClr val="45818E"/>
              </a:solidFill>
              <a:latin typeface="Ultra"/>
              <a:ea typeface="Ultra"/>
              <a:cs typeface="Ultra"/>
              <a:sym typeface="Ultra"/>
            </a:endParaRPr>
          </a:p>
        </p:txBody>
      </p:sp>
      <p:sp>
        <p:nvSpPr>
          <p:cNvPr id="116" name="Google Shape;116;p23"/>
          <p:cNvSpPr txBox="1"/>
          <p:nvPr>
            <p:ph idx="1" type="body"/>
          </p:nvPr>
        </p:nvSpPr>
        <p:spPr>
          <a:xfrm>
            <a:off x="4852900" y="1672727"/>
            <a:ext cx="4016400" cy="299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400"/>
              <a:t>“You can never solve a problem on the level on which it was created.”</a:t>
            </a:r>
            <a:r>
              <a:rPr lang="en-GB" sz="2400"/>
              <a:t> </a:t>
            </a:r>
            <a:r>
              <a:rPr i="1" lang="en-GB" sz="2400"/>
              <a:t>(Albert Einstein)</a:t>
            </a:r>
            <a:endParaRPr i="1" sz="2400"/>
          </a:p>
          <a:p>
            <a:pPr indent="0" lvl="0" marL="0" rtl="0" algn="l">
              <a:spcBef>
                <a:spcPts val="1600"/>
              </a:spcBef>
              <a:spcAft>
                <a:spcPts val="1600"/>
              </a:spcAft>
              <a:buNone/>
            </a:pPr>
            <a:r>
              <a:rPr lang="en-GB" sz="2400"/>
              <a:t>What do you think he meant?</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4"/>
          <p:cNvPicPr preferRelativeResize="0"/>
          <p:nvPr/>
        </p:nvPicPr>
        <p:blipFill rotWithShape="1">
          <a:blip r:embed="rId3">
            <a:alphaModFix/>
          </a:blip>
          <a:srcRect b="5705" l="0" r="0" t="5705"/>
          <a:stretch/>
        </p:blipFill>
        <p:spPr>
          <a:xfrm>
            <a:off x="5442850" y="308100"/>
            <a:ext cx="3402000" cy="4521697"/>
          </a:xfrm>
          <a:prstGeom prst="rect">
            <a:avLst/>
          </a:prstGeom>
          <a:noFill/>
          <a:ln>
            <a:noFill/>
          </a:ln>
        </p:spPr>
      </p:pic>
      <p:sp>
        <p:nvSpPr>
          <p:cNvPr id="122" name="Google Shape;122;p24"/>
          <p:cNvSpPr txBox="1"/>
          <p:nvPr>
            <p:ph type="title"/>
          </p:nvPr>
        </p:nvSpPr>
        <p:spPr>
          <a:xfrm>
            <a:off x="291875" y="406900"/>
            <a:ext cx="4813500" cy="138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3200">
                <a:latin typeface="Ultra"/>
                <a:ea typeface="Ultra"/>
                <a:cs typeface="Ultra"/>
                <a:sym typeface="Ultra"/>
              </a:rPr>
              <a:t>Viewpoint 1 - ‘Eureka’ moments</a:t>
            </a:r>
            <a:endParaRPr b="0" sz="3200">
              <a:latin typeface="Ultra"/>
              <a:ea typeface="Ultra"/>
              <a:cs typeface="Ultra"/>
              <a:sym typeface="Ultra"/>
            </a:endParaRPr>
          </a:p>
        </p:txBody>
      </p:sp>
      <p:sp>
        <p:nvSpPr>
          <p:cNvPr id="123" name="Google Shape;123;p24"/>
          <p:cNvSpPr txBox="1"/>
          <p:nvPr>
            <p:ph idx="1" type="body"/>
          </p:nvPr>
        </p:nvSpPr>
        <p:spPr>
          <a:xfrm>
            <a:off x="291975" y="1854951"/>
            <a:ext cx="4813500" cy="257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is a ‘Eureka’ or ‘aha’ moment?</a:t>
            </a:r>
            <a:endParaRPr/>
          </a:p>
          <a:p>
            <a:pPr indent="0" lvl="0" marL="0" rtl="0" algn="l">
              <a:spcBef>
                <a:spcPts val="1600"/>
              </a:spcBef>
              <a:spcAft>
                <a:spcPts val="0"/>
              </a:spcAft>
              <a:buNone/>
            </a:pPr>
            <a:r>
              <a:rPr lang="en-GB"/>
              <a:t>Do you think knowledge is produced in this way? Think of some arguments for and against ‘Eureka moments’ as methods of producing knowledge</a:t>
            </a:r>
            <a:endParaRPr/>
          </a:p>
          <a:p>
            <a:pPr indent="0" lvl="0" marL="0" rtl="0" algn="l">
              <a:spcBef>
                <a:spcPts val="1600"/>
              </a:spcBef>
              <a:spcAft>
                <a:spcPts val="1600"/>
              </a:spcAft>
              <a:buNone/>
            </a:pPr>
            <a:r>
              <a:rPr lang="en-GB"/>
              <a:t>Read </a:t>
            </a:r>
            <a:r>
              <a:rPr lang="en-GB" u="sng">
                <a:solidFill>
                  <a:schemeClr val="hlink"/>
                </a:solidFill>
                <a:hlinkClick r:id="rId4"/>
              </a:rPr>
              <a:t>the article</a:t>
            </a:r>
            <a:r>
              <a:rPr lang="en-GB"/>
              <a:t> on plate tectonics. Does it support or refute the idea of ‘Eureka moments’?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5"/>
          <p:cNvPicPr preferRelativeResize="0"/>
          <p:nvPr/>
        </p:nvPicPr>
        <p:blipFill rotWithShape="1">
          <a:blip r:embed="rId3">
            <a:alphaModFix amt="60000"/>
          </a:blip>
          <a:srcRect b="0" l="3782" r="50700" t="0"/>
          <a:stretch/>
        </p:blipFill>
        <p:spPr>
          <a:xfrm>
            <a:off x="0" y="0"/>
            <a:ext cx="3512602" cy="5143497"/>
          </a:xfrm>
          <a:prstGeom prst="rect">
            <a:avLst/>
          </a:prstGeom>
          <a:noFill/>
          <a:ln>
            <a:noFill/>
          </a:ln>
        </p:spPr>
      </p:pic>
      <p:sp>
        <p:nvSpPr>
          <p:cNvPr id="129" name="Google Shape;129;p25"/>
          <p:cNvSpPr txBox="1"/>
          <p:nvPr>
            <p:ph type="title"/>
          </p:nvPr>
        </p:nvSpPr>
        <p:spPr>
          <a:xfrm>
            <a:off x="195450" y="307825"/>
            <a:ext cx="30966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Ultra"/>
                <a:ea typeface="Ultra"/>
                <a:cs typeface="Ultra"/>
                <a:sym typeface="Ultra"/>
              </a:rPr>
              <a:t>Viewpoint 2: standing on the shoulders of giants </a:t>
            </a:r>
            <a:endParaRPr>
              <a:latin typeface="Ultra"/>
              <a:ea typeface="Ultra"/>
              <a:cs typeface="Ultra"/>
              <a:sym typeface="Ultra"/>
            </a:endParaRPr>
          </a:p>
        </p:txBody>
      </p:sp>
      <p:sp>
        <p:nvSpPr>
          <p:cNvPr id="130" name="Google Shape;130;p25"/>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“If I have seen further it is by standing on the shoulders of Giants.” </a:t>
            </a:r>
            <a:r>
              <a:rPr i="1" lang="en-GB"/>
              <a:t>Isaac Newton</a:t>
            </a:r>
            <a:endParaRPr i="1"/>
          </a:p>
          <a:p>
            <a:pPr indent="0" lvl="0" marL="0" rtl="0" algn="l">
              <a:spcBef>
                <a:spcPts val="1600"/>
              </a:spcBef>
              <a:spcAft>
                <a:spcPts val="0"/>
              </a:spcAft>
              <a:buNone/>
            </a:pPr>
            <a:r>
              <a:rPr lang="en-GB"/>
              <a:t>Copy down the quote.</a:t>
            </a:r>
            <a:endParaRPr/>
          </a:p>
          <a:p>
            <a:pPr indent="-342900" lvl="0" marL="457200" rtl="0" algn="l">
              <a:spcBef>
                <a:spcPts val="1600"/>
              </a:spcBef>
              <a:spcAft>
                <a:spcPts val="0"/>
              </a:spcAft>
              <a:buSzPts val="1800"/>
              <a:buChar char="●"/>
            </a:pPr>
            <a:r>
              <a:rPr lang="en-GB"/>
              <a:t>What do you think Newton meant?</a:t>
            </a:r>
            <a:endParaRPr/>
          </a:p>
          <a:p>
            <a:pPr indent="-342900" lvl="0" marL="457200" rtl="0" algn="l">
              <a:spcBef>
                <a:spcPts val="0"/>
              </a:spcBef>
              <a:spcAft>
                <a:spcPts val="0"/>
              </a:spcAft>
              <a:buSzPts val="1800"/>
              <a:buChar char="●"/>
            </a:pPr>
            <a:r>
              <a:rPr lang="en-GB"/>
              <a:t>What does this suggest about the way new ideas in science (and other fields) appear?</a:t>
            </a:r>
            <a:endParaRPr/>
          </a:p>
          <a:p>
            <a:pPr indent="-342900" lvl="0" marL="457200" rtl="0" algn="l">
              <a:spcBef>
                <a:spcPts val="0"/>
              </a:spcBef>
              <a:spcAft>
                <a:spcPts val="0"/>
              </a:spcAft>
              <a:buSzPts val="1800"/>
              <a:buChar char="●"/>
            </a:pPr>
            <a:r>
              <a:rPr lang="en-GB"/>
              <a:t>Can you think of examples? Start with your own understanding of the natural world.</a:t>
            </a:r>
            <a:endParaRPr/>
          </a:p>
          <a:p>
            <a:pPr indent="-342900" lvl="0" marL="457200" rtl="0" algn="l">
              <a:spcBef>
                <a:spcPts val="0"/>
              </a:spcBef>
              <a:spcAft>
                <a:spcPts val="0"/>
              </a:spcAft>
              <a:buSzPts val="1800"/>
              <a:buChar char="●"/>
            </a:pPr>
            <a:r>
              <a:rPr lang="en-GB"/>
              <a:t>Are there any problems with this model?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6"/>
          <p:cNvSpPr txBox="1"/>
          <p:nvPr>
            <p:ph type="title"/>
          </p:nvPr>
        </p:nvSpPr>
        <p:spPr>
          <a:xfrm>
            <a:off x="291875" y="406900"/>
            <a:ext cx="4686900" cy="126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3400">
                <a:solidFill>
                  <a:srgbClr val="45818E"/>
                </a:solidFill>
                <a:latin typeface="Ultra"/>
                <a:ea typeface="Ultra"/>
                <a:cs typeface="Ultra"/>
                <a:sym typeface="Ultra"/>
              </a:rPr>
              <a:t>Viewpoint 3: paradigm shifts</a:t>
            </a:r>
            <a:endParaRPr sz="3400">
              <a:solidFill>
                <a:srgbClr val="45818E"/>
              </a:solidFill>
              <a:latin typeface="Ultra"/>
              <a:ea typeface="Ultra"/>
              <a:cs typeface="Ultra"/>
              <a:sym typeface="Ultra"/>
            </a:endParaRPr>
          </a:p>
        </p:txBody>
      </p:sp>
      <p:sp>
        <p:nvSpPr>
          <p:cNvPr id="136" name="Google Shape;136;p26"/>
          <p:cNvSpPr txBox="1"/>
          <p:nvPr>
            <p:ph idx="1" type="body"/>
          </p:nvPr>
        </p:nvSpPr>
        <p:spPr>
          <a:xfrm>
            <a:off x="291975" y="1854950"/>
            <a:ext cx="4686900" cy="257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700"/>
              <a:t>Read through the </a:t>
            </a:r>
            <a:r>
              <a:rPr lang="en-GB" sz="1700" u="sng">
                <a:solidFill>
                  <a:schemeClr val="hlink"/>
                </a:solidFill>
                <a:hlinkClick r:id="rId3"/>
              </a:rPr>
              <a:t>discussion point document</a:t>
            </a:r>
            <a:r>
              <a:rPr lang="en-GB" sz="1700"/>
              <a:t> on the work of Thomas Kuhn</a:t>
            </a:r>
            <a:endParaRPr sz="1700"/>
          </a:p>
          <a:p>
            <a:pPr indent="0" lvl="0" marL="0" rtl="0" algn="l">
              <a:spcBef>
                <a:spcPts val="1600"/>
              </a:spcBef>
              <a:spcAft>
                <a:spcPts val="0"/>
              </a:spcAft>
              <a:buNone/>
            </a:pPr>
            <a:r>
              <a:rPr lang="en-GB" sz="1700"/>
              <a:t>What are Kuhn’s ‘paradigm shifts’, and how do they differ from the other two viewpoints about the development of knowledge?</a:t>
            </a:r>
            <a:endParaRPr sz="1700"/>
          </a:p>
          <a:p>
            <a:pPr indent="0" lvl="0" marL="0" rtl="0" algn="l">
              <a:spcBef>
                <a:spcPts val="1600"/>
              </a:spcBef>
              <a:spcAft>
                <a:spcPts val="1600"/>
              </a:spcAft>
              <a:buNone/>
            </a:pPr>
            <a:r>
              <a:rPr lang="en-GB" sz="1700"/>
              <a:t>What example is given on the site, and can you think of other paradigm shifts (in science and non-science)?</a:t>
            </a:r>
            <a:endParaRPr sz="1700"/>
          </a:p>
        </p:txBody>
      </p:sp>
      <p:pic>
        <p:nvPicPr>
          <p:cNvPr id="137" name="Google Shape;137;p26"/>
          <p:cNvPicPr preferRelativeResize="0"/>
          <p:nvPr/>
        </p:nvPicPr>
        <p:blipFill rotWithShape="1">
          <a:blip r:embed="rId4">
            <a:alphaModFix/>
          </a:blip>
          <a:srcRect b="0" l="25078" r="24813" t="0"/>
          <a:stretch/>
        </p:blipFill>
        <p:spPr>
          <a:xfrm>
            <a:off x="5277225" y="0"/>
            <a:ext cx="3866772"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7"/>
          <p:cNvSpPr txBox="1"/>
          <p:nvPr>
            <p:ph type="title"/>
          </p:nvPr>
        </p:nvSpPr>
        <p:spPr>
          <a:xfrm>
            <a:off x="4921875" y="737275"/>
            <a:ext cx="3947400" cy="119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4000">
                <a:solidFill>
                  <a:srgbClr val="45818E"/>
                </a:solidFill>
                <a:latin typeface="Ultra"/>
                <a:ea typeface="Ultra"/>
                <a:cs typeface="Ultra"/>
                <a:sym typeface="Ultra"/>
              </a:rPr>
              <a:t>Science and society</a:t>
            </a:r>
            <a:endParaRPr b="0" sz="4000">
              <a:solidFill>
                <a:srgbClr val="45818E"/>
              </a:solidFill>
              <a:latin typeface="Ultra"/>
              <a:ea typeface="Ultra"/>
              <a:cs typeface="Ultra"/>
              <a:sym typeface="Ultra"/>
            </a:endParaRPr>
          </a:p>
        </p:txBody>
      </p:sp>
      <p:sp>
        <p:nvSpPr>
          <p:cNvPr id="143" name="Google Shape;143;p27"/>
          <p:cNvSpPr txBox="1"/>
          <p:nvPr>
            <p:ph idx="1" type="body"/>
          </p:nvPr>
        </p:nvSpPr>
        <p:spPr>
          <a:xfrm>
            <a:off x="4921825" y="2090900"/>
            <a:ext cx="3947400" cy="20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t>How does Neil deGrasse Tyson’s </a:t>
            </a:r>
            <a:r>
              <a:rPr lang="en-GB" sz="2400" u="sng">
                <a:solidFill>
                  <a:schemeClr val="hlink"/>
                </a:solidFill>
                <a:hlinkClick r:id="rId3"/>
              </a:rPr>
              <a:t>ideas</a:t>
            </a:r>
            <a:r>
              <a:rPr lang="en-GB" sz="2400"/>
              <a:t> add to our understanding of the way science advances?</a:t>
            </a:r>
            <a:endParaRPr sz="2400"/>
          </a:p>
          <a:p>
            <a:pPr indent="0" lvl="0" marL="0" rtl="0" algn="l">
              <a:spcBef>
                <a:spcPts val="1600"/>
              </a:spcBef>
              <a:spcAft>
                <a:spcPts val="0"/>
              </a:spcAft>
              <a:buNone/>
            </a:pPr>
            <a:r>
              <a:t/>
            </a:r>
            <a:endParaRPr sz="2400"/>
          </a:p>
          <a:p>
            <a:pPr indent="0" lvl="0" marL="0" rtl="0" algn="l">
              <a:spcBef>
                <a:spcPts val="1600"/>
              </a:spcBef>
              <a:spcAft>
                <a:spcPts val="1600"/>
              </a:spcAft>
              <a:buNone/>
            </a:pPr>
            <a:r>
              <a:t/>
            </a:r>
            <a:endParaRPr sz="2400"/>
          </a:p>
        </p:txBody>
      </p:sp>
      <p:pic>
        <p:nvPicPr>
          <p:cNvPr descr="New videos DAILY: https://bigth.ink&#10;&#10;Join Big Think Edge for exclusive video lessons from top thinkers and doers: https://bigth.ink/Edge&#10;&#10;----------------------------------------------------------------------------------&#10;&#10;There are many people who have discomfort engaging with a scientific perspective of the world — for some, for instance, it conflicts with what they were taught during their religious upbringings. We can all gain a greater view of life — the cosmos — by getting to know scientists, especially when we're at an impasse in our lives. Scientists' view of the world retains a &quot;distance&quot; to it — it's observational, fact-driven. This helps with finding consistent principles in nature.&#10;&#10;----------------------------------------------------------------------------------&#10;&#10;NEIL DEGRASSE TYSON&#10;&#10;Neil deGrasse Tyson was born and raised in New York City where he was educated in the public schools clear through his graduation from the Bronx High School of Science. Tyson went on to earn his BA in Physics from Harvard and his PhD in Astrophysics from Columbia.  He is the first occupant of the Frederick P. Rose Directorship of the Hayden Planetarium. His professional research interests are broad, but include star formation, exploding stars, dwarf galaxies, and the structure of our Milky Way. Tyson obtains his data from the Hubble Space Telescope, as well as from telescopes in California, New Mexico, Arizona, and in the Andes Mountains of Chile.Tyson is the recipient of nine honorary doctorates and the NASA Distinguished Public Service Medal. His contributions to the public appreciation of the cosmos have been recognized by the International Astronomical Union in their official naming of asteroid &quot;13123 Tyson&quot;.&#10;&#10;&#10;&#10;&#10; Tyson's new book is &#10; Letters From an Astrophysicist (2019).&#10;&#10;----------------------------------------------------------------------------------&#10;&#10;ABOUT BIG THINK:&#10;&#10;Smarter Faster™&#10;&#10;Big Think is the leading source of expert-driven, actionable, educational content. With thousands of videos, featuring experts ranging from Bill Clinton to Bill Nye, we help you get smarter, faster. ​Our experts are either disrupting or leading their respective fields—subscribe to learn from top minds like these daily.&#10;&#10;We aim to help you explore the big ideas and core skills that define knowledge in the 21st century, so you can apply them to the questions and challenges in your own life.&#10;&#10;Other Frequent contributors include Michio Kaku &amp; Neil DeGrasse Tyson.&#10;&#10;Michio Kaku Playlist: https://bigth.ink/Kaku&#10;&#10;Bill Nye Playlist: https://bigth.ink/BillNye&#10;&#10;Neil DeGrasse Tyson Playlist: https://bigth.ink/deGrasseTyson&#10;&#10;Read more at https://bigthink.com for a multitude of articles just as informative and satisfying as our videos. New articles posted daily on a range of intellectual topics.&#10;&#10;Join Big Think Edge, to gain access to an immense library of content. It features insight from many of the most celebrated and intelligent individuals in the world today. Topics on the platform are focused on: emotional intelligence, digital fluency, health and wellness, critical thinking, creativity, communication, career development, lifelong learning, management, problem solving &amp; self-motivation.&#10;&#10;BIG THINK EDGE: https://bigth.ink/Edge&#10;&#10;----------------------------------------------------------------------------------&#10;&#10;FOLLOW BIG THINK:&#10;&#10;📰BigThink.com: https://bigth.ink&#10;🧔Facebook: https://bigth.ink/facebook&#10;🐦Twitter: https://bigth.ink/twitter&#10;📸Instagram: https://bigth.ink/Instragram&#10;📹YouTube: https://bigth.ink/youtube&#10;✉ E-mail: info@bigthink.com&#10;&#10;----------------------------------------------------------------------------------&#10;&#10;TRANSCRIPT:&#10;&#10;For more info on this video, including the full transcript, check out https://bigthink.com/videos/neil-degrasse-tyson-scientists-brains-are-wired-to-see-differently" id="144" name="Google Shape;144;p27" title="Neil deGrasse Tyson: Competition in Science">
            <a:hlinkClick r:id="rId4"/>
          </p:cNvPr>
          <p:cNvPicPr preferRelativeResize="0"/>
          <p:nvPr/>
        </p:nvPicPr>
        <p:blipFill>
          <a:blip r:embed="rId5">
            <a:alphaModFix/>
          </a:blip>
          <a:stretch>
            <a:fillRect/>
          </a:stretch>
        </p:blipFill>
        <p:spPr>
          <a:xfrm>
            <a:off x="152400" y="737275"/>
            <a:ext cx="4548025" cy="34110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8"/>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50" name="Google Shape;150;p28"/>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3400">
                <a:latin typeface="Ultra"/>
                <a:ea typeface="Ultra"/>
                <a:cs typeface="Ultra"/>
                <a:sym typeface="Ultra"/>
              </a:rPr>
              <a:t>Links to the TOK exhibition</a:t>
            </a:r>
            <a:endParaRPr b="0" sz="3400">
              <a:latin typeface="Ultra"/>
              <a:ea typeface="Ultra"/>
              <a:cs typeface="Ultra"/>
              <a:sym typeface="Ultra"/>
            </a:endParaRPr>
          </a:p>
        </p:txBody>
      </p:sp>
      <p:sp>
        <p:nvSpPr>
          <p:cNvPr id="151" name="Google Shape;151;p28"/>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Related exhibition prompt</a:t>
            </a:r>
            <a:r>
              <a:rPr lang="en-GB"/>
              <a:t> </a:t>
            </a:r>
            <a:r>
              <a:rPr i="1" lang="en-GB"/>
              <a:t>How can we know that current knowledge is an improvement upon past knowledge? (IAP-13)</a:t>
            </a:r>
            <a:r>
              <a:rPr i="1" lang="en-GB"/>
              <a:t> </a:t>
            </a:r>
            <a:endParaRPr i="1"/>
          </a:p>
          <a:p>
            <a:pPr indent="-342900" lvl="0" marL="457200" rtl="0" algn="l">
              <a:spcBef>
                <a:spcPts val="1600"/>
              </a:spcBef>
              <a:spcAft>
                <a:spcPts val="0"/>
              </a:spcAft>
              <a:buSzPts val="1800"/>
              <a:buChar char="●"/>
            </a:pPr>
            <a:r>
              <a:rPr lang="en-GB"/>
              <a:t>Refer to the ideas from this lesson to answer this question.</a:t>
            </a:r>
            <a:endParaRPr/>
          </a:p>
          <a:p>
            <a:pPr indent="-342900" lvl="0" marL="457200" rtl="0" algn="l">
              <a:spcBef>
                <a:spcPts val="1000"/>
              </a:spcBef>
              <a:spcAft>
                <a:spcPts val="0"/>
              </a:spcAft>
              <a:buSzPts val="1800"/>
              <a:buChar char="●"/>
            </a:pPr>
            <a:r>
              <a:rPr lang="en-GB"/>
              <a:t>For example, think about how we evaluate the extent to which new theories improve our understanding of the world compared to pre-existing ones.</a:t>
            </a:r>
            <a:endParaRPr/>
          </a:p>
          <a:p>
            <a:pPr indent="-342900" lvl="0" marL="457200" rtl="0" algn="l">
              <a:spcBef>
                <a:spcPts val="1000"/>
              </a:spcBef>
              <a:spcAft>
                <a:spcPts val="1000"/>
              </a:spcAft>
              <a:buSzPts val="1800"/>
              <a:buChar char="●"/>
            </a:pPr>
            <a:r>
              <a:rPr lang="en-GB"/>
              <a:t>Which objects could help to illustrate your answer?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9"/>
          <p:cNvSpPr txBox="1"/>
          <p:nvPr>
            <p:ph idx="1" type="body"/>
          </p:nvPr>
        </p:nvSpPr>
        <p:spPr>
          <a:xfrm>
            <a:off x="291975" y="3497575"/>
            <a:ext cx="7865700" cy="934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2800"/>
              <a:t>How does science advance? Refer to the ideas and thinkers of the lesson to argue your point.</a:t>
            </a:r>
            <a:endParaRPr sz="2800"/>
          </a:p>
        </p:txBody>
      </p:sp>
      <p:pic>
        <p:nvPicPr>
          <p:cNvPr id="157" name="Google Shape;157;p29"/>
          <p:cNvPicPr preferRelativeResize="0"/>
          <p:nvPr/>
        </p:nvPicPr>
        <p:blipFill rotWithShape="1">
          <a:blip r:embed="rId3">
            <a:alphaModFix/>
          </a:blip>
          <a:srcRect b="26986" l="0" r="0" t="24978"/>
          <a:stretch/>
        </p:blipFill>
        <p:spPr>
          <a:xfrm>
            <a:off x="0" y="0"/>
            <a:ext cx="9143997" cy="31356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0"/>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63" name="Google Shape;163;p30"/>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GB" sz="1400"/>
              <a:t>During this lesson, we consider the </a:t>
            </a:r>
            <a:r>
              <a:rPr i="1" lang="en-GB" sz="1400">
                <a:highlight>
                  <a:srgbClr val="D0E0E3"/>
                </a:highlight>
              </a:rPr>
              <a:t>highlighted</a:t>
            </a:r>
            <a:r>
              <a:rPr i="1" lang="en-GB" sz="1400"/>
              <a:t> aspects of the TOK course</a:t>
            </a:r>
            <a:endParaRPr i="1" sz="1400"/>
          </a:p>
          <a:p>
            <a:pPr indent="-317500" lvl="0" marL="457200" rtl="0" algn="l">
              <a:spcBef>
                <a:spcPts val="1000"/>
              </a:spcBef>
              <a:spcAft>
                <a:spcPts val="1000"/>
              </a:spcAft>
              <a:buSzPts val="1400"/>
              <a:buChar char="●"/>
            </a:pPr>
            <a:r>
              <a:rPr i="1" lang="en-GB" sz="1400"/>
              <a:t>The images used in the presentation slides can also give students ideas about selecting exhibition objects; see also our link below to </a:t>
            </a:r>
            <a:r>
              <a:rPr b="1" i="1" lang="en-GB" sz="1400">
                <a:highlight>
                  <a:srgbClr val="FBD1E6"/>
                </a:highlight>
              </a:rPr>
              <a:t>specific IA prompts</a:t>
            </a:r>
            <a:endParaRPr i="1" sz="1400"/>
          </a:p>
        </p:txBody>
      </p:sp>
      <p:graphicFrame>
        <p:nvGraphicFramePr>
          <p:cNvPr id="164" name="Google Shape;164;p30"/>
          <p:cNvGraphicFramePr/>
          <p:nvPr/>
        </p:nvGraphicFramePr>
        <p:xfrm>
          <a:off x="2002350" y="1768900"/>
          <a:ext cx="3000000" cy="3000000"/>
        </p:xfrm>
        <a:graphic>
          <a:graphicData uri="http://schemas.openxmlformats.org/drawingml/2006/table">
            <a:tbl>
              <a:tblPr>
                <a:noFill/>
                <a:tableStyleId>{AC725957-D544-4ADB-A328-95ABFA332FD3}</a:tableStyleId>
              </a:tblPr>
              <a:tblGrid>
                <a:gridCol w="1694025"/>
                <a:gridCol w="1694025"/>
                <a:gridCol w="1694025"/>
                <a:gridCol w="1694025"/>
              </a:tblGrid>
              <a:tr h="589350">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2">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r>
              <a:tr h="46795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48432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3">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GB" sz="1100">
                          <a:solidFill>
                            <a:schemeClr val="dk2"/>
                          </a:solidFill>
                          <a:latin typeface="Proxima Nova"/>
                          <a:ea typeface="Proxima Nova"/>
                          <a:cs typeface="Proxima Nova"/>
                          <a:sym typeface="Proxima Nova"/>
                        </a:rPr>
                        <a:t>Could be linked to IAP-13 (improvement), IAP-30 (imagination), IAP-33 (development)</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solidFill>
                      <a:srgbClr val="FBD1E6"/>
                    </a:solidFill>
                  </a:tcPr>
                </a:tc>
              </a:tr>
              <a:tr h="52850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vMerge="1"/>
              </a:tr>
              <a:tr h="51117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vMerge="1"/>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