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E577E9-64F7-4CC5-8A3C-758F40464C7D}">
  <a:tblStyle styleId="{E4E577E9-64F7-4CC5-8A3C-758F40464C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LZe3Eco3ODajHqJLxUU2sa6iZ00Jcmql9ZxwI13XcY/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mJyIF7OQQw" TargetMode="External"/><Relationship Id="rId3" Type="http://schemas.openxmlformats.org/officeDocument/2006/relationships/hyperlink" Target="https://www.newstatesman.com/culture/books/2019/05/eh-carr-what-is-history-truth-subjectivity-facts" TargetMode="External"/><Relationship Id="rId4" Type="http://schemas.openxmlformats.org/officeDocument/2006/relationships/hyperlink" Target="https://www.ft.com/content/4e74d3da-18c5-44e0-9415-a464091e3483" TargetMode="External"/><Relationship Id="rId5" Type="http://schemas.openxmlformats.org/officeDocument/2006/relationships/hyperlink" Target="https://aeon.co/videos/what-is-it-to-be-bayesian-the-pretty-simple-math-modelling-behind-a-big-data-buzzword" TargetMode="External"/><Relationship Id="rId6" Type="http://schemas.openxmlformats.org/officeDocument/2006/relationships/hyperlink" Target="https://www.ted.com/talks/jen_gunter_a_cleanse_won_t_detox_your_body_but_here_s_what_wil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LZe3Eco3ODajHqJLxUU2sa6iZ00Jcmql9ZxwI13XcY/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3a85d3084_0_1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3a85d3084_0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Longer version of the exit. To be submitted on GC</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Encourage students not to ‘parachute in’ a quote - ie, make sure it’s embedded in what they write, not just floating above it</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c3f0a9a1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c3f0a9a1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d2f50c0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d2f50c0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BQ6,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3a85d3084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3a85d3084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Font typeface="Proxima Nova"/>
              <a:buChar char="●"/>
            </a:pPr>
            <a:r>
              <a:rPr lang="en-GB" sz="1000">
                <a:latin typeface="Proxima Nova"/>
                <a:ea typeface="Proxima Nova"/>
                <a:cs typeface="Proxima Nova"/>
                <a:sym typeface="Proxima Nova"/>
              </a:rPr>
              <a:t>Strictly speaking, the image shows an expert in ‘knowing how’ rather than ‘knowing that’ (which is what we’re interested in). But for the purposes of this question, this distinction doesn’t matter.</a:t>
            </a:r>
            <a:endParaRPr sz="1000">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774319f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774319f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Correlation and causation!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Training, experience, skills and natural ability obviously all contribute directly towards being an expert (although they may only bring limited amounts of expertise on their own).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Some of the others may be correlated to expertise - but not cause it - such as being respected by others, having a title, and passing an exam.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Others may have absolutely no link at all, and may be the result of other factors (such as ‘luck’!), such as being wealthy, and having a large social media following.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Lots of scope for discussion here.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3a85d3084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3a85d3084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2938dbcbb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2938dbcbb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may be necessary to remind students of the 5 AOKs. It would be really nice by this stage if this is not the case...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2938dbcbb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2938dbcbb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Proxima Nova"/>
                <a:ea typeface="Proxima Nova"/>
                <a:cs typeface="Proxima Nova"/>
                <a:sym typeface="Proxima Nova"/>
              </a:rPr>
              <a:t>Links and guidance (students will need a lot of help to identify these ideas, although they’ll probably find a lot more). This is a chance to explain some of the characteristics of ideal RLSs: original, recent, significant, etc. Students should also draw on their own experiences.</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2"/>
              </a:rPr>
              <a:t>The arts</a:t>
            </a:r>
            <a:r>
              <a:rPr lang="en-GB">
                <a:latin typeface="Proxima Nova"/>
                <a:ea typeface="Proxima Nova"/>
                <a:cs typeface="Proxima Nova"/>
                <a:sym typeface="Proxima Nova"/>
              </a:rPr>
              <a:t> - This article </a:t>
            </a:r>
            <a:r>
              <a:rPr lang="en-GB">
                <a:solidFill>
                  <a:schemeClr val="dk1"/>
                </a:solidFill>
                <a:latin typeface="Proxima Nova"/>
                <a:ea typeface="Proxima Nova"/>
                <a:cs typeface="Proxima Nova"/>
                <a:sym typeface="Proxima Nova"/>
              </a:rPr>
              <a:t>provides an insight into a kind of knowledge linked to visual art that we might not otherwise be aware of - diagnostic skills, and ‘astute’ observation. Find out what Amy Herman does, and for whom, and then think about how this can help us to become ‘expert knowers’.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3"/>
              </a:rPr>
              <a:t>History</a:t>
            </a:r>
            <a:r>
              <a:rPr lang="en-GB">
                <a:latin typeface="Proxima Nova"/>
                <a:ea typeface="Proxima Nova"/>
                <a:cs typeface="Proxima Nova"/>
                <a:sym typeface="Proxima Nova"/>
              </a:rPr>
              <a:t> - This RLS demonstrates what distinguishes one undisputed ‘expert’ in history - EH Carr. There are various quotes here, such as “The facts… are like fish on the fishmonger’s slab. The historian collects them, takes them home and cooks and serves them.” that are particularly useful.</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4"/>
              </a:rPr>
              <a:t>The human sciences</a:t>
            </a:r>
            <a:r>
              <a:rPr lang="en-GB">
                <a:latin typeface="Proxima Nova"/>
                <a:ea typeface="Proxima Nova"/>
                <a:cs typeface="Proxima Nova"/>
                <a:sym typeface="Proxima Nova"/>
              </a:rPr>
              <a:t> - This article </a:t>
            </a:r>
            <a:r>
              <a:rPr lang="en-GB">
                <a:solidFill>
                  <a:schemeClr val="dk1"/>
                </a:solidFill>
                <a:latin typeface="Proxima Nova"/>
                <a:ea typeface="Proxima Nova"/>
                <a:cs typeface="Proxima Nova"/>
                <a:sym typeface="Proxima Nova"/>
              </a:rPr>
              <a:t>looks at the importance of protecting ‘truth tellers’ in society, and facing up to facts about the world. It helps explore the dissonance that often exists between what we want to believe, and where the evidence leads us.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5"/>
              </a:rPr>
              <a:t>Mathematics</a:t>
            </a:r>
            <a:r>
              <a:rPr lang="en-GB">
                <a:latin typeface="Proxima Nova"/>
                <a:ea typeface="Proxima Nova"/>
                <a:cs typeface="Proxima Nova"/>
                <a:sym typeface="Proxima Nova"/>
              </a:rPr>
              <a:t> - This RLS explores Bayesian theory, and considers why it is so applicable to the modern world, and also how the theory allows us to ‘reprogramme our intuition’ - which could be argued to be what being an expert in mathematics is all about.</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u="sng">
                <a:solidFill>
                  <a:schemeClr val="hlink"/>
                </a:solidFill>
                <a:latin typeface="Proxima Nova"/>
                <a:ea typeface="Proxima Nova"/>
                <a:cs typeface="Proxima Nova"/>
                <a:sym typeface="Proxima Nova"/>
                <a:hlinkClick r:id="rId6"/>
              </a:rPr>
              <a:t>The natural sciences</a:t>
            </a:r>
            <a:r>
              <a:rPr lang="en-GB">
                <a:latin typeface="Proxima Nova"/>
                <a:ea typeface="Proxima Nova"/>
                <a:cs typeface="Proxima Nova"/>
                <a:sym typeface="Proxima Nova"/>
              </a:rPr>
              <a:t> - This video </a:t>
            </a:r>
            <a:r>
              <a:rPr lang="en-GB">
                <a:solidFill>
                  <a:schemeClr val="dk1"/>
                </a:solidFill>
                <a:latin typeface="Proxima Nova"/>
                <a:ea typeface="Proxima Nova"/>
                <a:cs typeface="Proxima Nova"/>
                <a:sym typeface="Proxima Nova"/>
              </a:rPr>
              <a:t>debunks certain myths about ‘detoxing’ our bodies, in contrast to the real science about what will rid your body of harmful substances.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GB">
                <a:latin typeface="Proxima Nova"/>
                <a:ea typeface="Proxima Nova"/>
                <a:cs typeface="Proxima Nova"/>
                <a:sym typeface="Proxima Nova"/>
              </a:rPr>
              <a:t>The image links to the RLS for history...</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2a111f6ff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2a111f6ff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Provide two different coloured Post-Its - one for ‘most’, and one for ‘least’.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to write their responses on these, and stick to the corresponding displays.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c3f0a9a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c3f0a9a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61ca81aa86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1ca81aa86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Shorter version of the exit. To be added to the display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3809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4269750"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AUTOLAYOUT_28">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rgbClr val="000000"/>
                </a:solidFill>
              </a:defRPr>
            </a:lvl1pPr>
            <a:lvl2pPr lvl="1" rtl="0" algn="l">
              <a:lnSpc>
                <a:spcPct val="100000"/>
              </a:lnSpc>
              <a:spcBef>
                <a:spcPts val="0"/>
              </a:spcBef>
              <a:spcAft>
                <a:spcPts val="0"/>
              </a:spcAft>
              <a:buClr>
                <a:schemeClr val="dk1"/>
              </a:buClr>
              <a:buSzPts val="3000"/>
              <a:buNone/>
              <a:defRPr sz="3000">
                <a:solidFill>
                  <a:srgbClr val="000000"/>
                </a:solidFill>
              </a:defRPr>
            </a:lvl2pPr>
            <a:lvl3pPr lvl="2" rtl="0" algn="l">
              <a:lnSpc>
                <a:spcPct val="100000"/>
              </a:lnSpc>
              <a:spcBef>
                <a:spcPts val="0"/>
              </a:spcBef>
              <a:spcAft>
                <a:spcPts val="0"/>
              </a:spcAft>
              <a:buClr>
                <a:schemeClr val="dk1"/>
              </a:buClr>
              <a:buSzPts val="3000"/>
              <a:buNone/>
              <a:defRPr sz="3000">
                <a:solidFill>
                  <a:srgbClr val="000000"/>
                </a:solidFill>
              </a:defRPr>
            </a:lvl3pPr>
            <a:lvl4pPr lvl="3" rtl="0" algn="l">
              <a:lnSpc>
                <a:spcPct val="100000"/>
              </a:lnSpc>
              <a:spcBef>
                <a:spcPts val="0"/>
              </a:spcBef>
              <a:spcAft>
                <a:spcPts val="0"/>
              </a:spcAft>
              <a:buClr>
                <a:schemeClr val="dk1"/>
              </a:buClr>
              <a:buSzPts val="3000"/>
              <a:buNone/>
              <a:defRPr sz="3000">
                <a:solidFill>
                  <a:srgbClr val="000000"/>
                </a:solidFill>
              </a:defRPr>
            </a:lvl4pPr>
            <a:lvl5pPr lvl="4" rtl="0" algn="l">
              <a:lnSpc>
                <a:spcPct val="100000"/>
              </a:lnSpc>
              <a:spcBef>
                <a:spcPts val="0"/>
              </a:spcBef>
              <a:spcAft>
                <a:spcPts val="0"/>
              </a:spcAft>
              <a:buClr>
                <a:schemeClr val="dk1"/>
              </a:buClr>
              <a:buSzPts val="3000"/>
              <a:buNone/>
              <a:defRPr sz="3000">
                <a:solidFill>
                  <a:srgbClr val="000000"/>
                </a:solidFill>
              </a:defRPr>
            </a:lvl5pPr>
            <a:lvl6pPr lvl="5" rtl="0" algn="l">
              <a:lnSpc>
                <a:spcPct val="100000"/>
              </a:lnSpc>
              <a:spcBef>
                <a:spcPts val="0"/>
              </a:spcBef>
              <a:spcAft>
                <a:spcPts val="0"/>
              </a:spcAft>
              <a:buClr>
                <a:schemeClr val="dk1"/>
              </a:buClr>
              <a:buSzPts val="3000"/>
              <a:buNone/>
              <a:defRPr sz="3000">
                <a:solidFill>
                  <a:srgbClr val="000000"/>
                </a:solidFill>
              </a:defRPr>
            </a:lvl6pPr>
            <a:lvl7pPr lvl="6" rtl="0" algn="l">
              <a:lnSpc>
                <a:spcPct val="100000"/>
              </a:lnSpc>
              <a:spcBef>
                <a:spcPts val="0"/>
              </a:spcBef>
              <a:spcAft>
                <a:spcPts val="0"/>
              </a:spcAft>
              <a:buClr>
                <a:schemeClr val="dk1"/>
              </a:buClr>
              <a:buSzPts val="3000"/>
              <a:buNone/>
              <a:defRPr sz="3000">
                <a:solidFill>
                  <a:srgbClr val="000000"/>
                </a:solidFill>
              </a:defRPr>
            </a:lvl7pPr>
            <a:lvl8pPr lvl="7" rtl="0" algn="l">
              <a:lnSpc>
                <a:spcPct val="100000"/>
              </a:lnSpc>
              <a:spcBef>
                <a:spcPts val="0"/>
              </a:spcBef>
              <a:spcAft>
                <a:spcPts val="0"/>
              </a:spcAft>
              <a:buClr>
                <a:schemeClr val="dk1"/>
              </a:buClr>
              <a:buSzPts val="3000"/>
              <a:buNone/>
              <a:defRPr sz="3000">
                <a:solidFill>
                  <a:srgbClr val="000000"/>
                </a:solidFill>
              </a:defRPr>
            </a:lvl8pPr>
            <a:lvl9pPr lvl="8" rtl="0" algn="l">
              <a:lnSpc>
                <a:spcPct val="100000"/>
              </a:lnSpc>
              <a:spcBef>
                <a:spcPts val="0"/>
              </a:spcBef>
              <a:spcAft>
                <a:spcPts val="0"/>
              </a:spcAft>
              <a:buClr>
                <a:schemeClr val="dk1"/>
              </a:buClr>
              <a:buSzPts val="3000"/>
              <a:buNone/>
              <a:defRPr sz="3000">
                <a:solidFill>
                  <a:srgbClr val="000000"/>
                </a:solidFill>
              </a:defRPr>
            </a:lvl9pPr>
          </a:lstStyle>
          <a:p/>
        </p:txBody>
      </p:sp>
      <p:sp>
        <p:nvSpPr>
          <p:cNvPr id="60" name="Google Shape;60;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65" name="Google Shape;65;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72">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71" name="Google Shape;71;p16"/>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7" name="Google Shape;77;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5">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8"/>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83" name="Google Shape;83;p18"/>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6">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88" name="Google Shape;88;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7">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94" name="Google Shape;94;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1">
  <p:cSld name="AUTOLAYOUT_120">
    <p:bg>
      <p:bgPr>
        <a:solidFill>
          <a:srgbClr val="FFFFFF"/>
        </a:solidFill>
      </p:bgPr>
    </p:bg>
    <p:spTree>
      <p:nvGrpSpPr>
        <p:cNvPr id="96" name="Shape 96"/>
        <p:cNvGrpSpPr/>
        <p:nvPr/>
      </p:nvGrpSpPr>
      <p:grpSpPr>
        <a:xfrm>
          <a:off x="0" y="0"/>
          <a:ext cx="0" cy="0"/>
          <a:chOff x="0" y="0"/>
          <a:chExt cx="0" cy="0"/>
        </a:xfrm>
      </p:grpSpPr>
      <p:sp>
        <p:nvSpPr>
          <p:cNvPr id="97" name="Google Shape;97;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9" name="Google Shape;99;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6" name="Google Shape;106;p22"/>
          <p:cNvSpPr txBox="1"/>
          <p:nvPr>
            <p:ph type="ctrTitle"/>
          </p:nvPr>
        </p:nvSpPr>
        <p:spPr>
          <a:xfrm>
            <a:off x="952075" y="1207550"/>
            <a:ext cx="7268100" cy="25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200">
                <a:latin typeface="Fugaz One"/>
                <a:ea typeface="Fugaz One"/>
                <a:cs typeface="Fugaz One"/>
                <a:sym typeface="Fugaz One"/>
              </a:rPr>
              <a:t>INTRODUCTION TO BQ6</a:t>
            </a:r>
            <a:endParaRPr b="1" sz="7200">
              <a:latin typeface="Fugaz One"/>
              <a:ea typeface="Fugaz One"/>
              <a:cs typeface="Fugaz One"/>
              <a:sym typeface="Fugaz One"/>
            </a:endParaRPr>
          </a:p>
        </p:txBody>
      </p:sp>
      <p:sp>
        <p:nvSpPr>
          <p:cNvPr id="107" name="Google Shape;107;p22"/>
          <p:cNvSpPr txBox="1"/>
          <p:nvPr>
            <p:ph idx="1" type="subTitle"/>
          </p:nvPr>
        </p:nvSpPr>
        <p:spPr>
          <a:xfrm>
            <a:off x="952075" y="3953850"/>
            <a:ext cx="72681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compare and contrast BQ6 within the context of different areas of knowledge</a:t>
            </a:r>
            <a:endParaRPr i="1" sz="2400">
              <a:solidFill>
                <a:srgbClr val="D0E0E3"/>
              </a:solidFill>
            </a:endParaRPr>
          </a:p>
          <a:p>
            <a:pPr indent="0" lvl="0" marL="0" rtl="0" algn="ctr">
              <a:spcBef>
                <a:spcPts val="0"/>
              </a:spcBef>
              <a:spcAft>
                <a:spcPts val="0"/>
              </a:spcAft>
              <a:buNone/>
            </a:pPr>
            <a:r>
              <a:t/>
            </a:r>
            <a:endParaRPr/>
          </a:p>
        </p:txBody>
      </p:sp>
      <p:sp>
        <p:nvSpPr>
          <p:cNvPr id="108" name="Google Shape;108;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BQ6</a:t>
            </a:r>
            <a:r>
              <a:rPr lang="en-GB" sz="3000">
                <a:solidFill>
                  <a:srgbClr val="D0E0E3"/>
                </a:solidFill>
                <a:latin typeface="Proxima Nova"/>
                <a:ea typeface="Proxima Nova"/>
                <a:cs typeface="Proxima Nova"/>
                <a:sym typeface="Proxima Nova"/>
              </a:rPr>
              <a:t> Experts </a:t>
            </a:r>
            <a:r>
              <a:rPr b="1" i="1" lang="en-GB" sz="3000">
                <a:solidFill>
                  <a:srgbClr val="D0E0E3"/>
                </a:solidFill>
                <a:latin typeface="Proxima Nova"/>
                <a:ea typeface="Proxima Nova"/>
                <a:cs typeface="Proxima Nova"/>
                <a:sym typeface="Proxima Nova"/>
              </a:rPr>
              <a:t>Lesson 1</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9" name="Google Shape;109;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ctrTitle"/>
          </p:nvPr>
        </p:nvSpPr>
        <p:spPr>
          <a:xfrm>
            <a:off x="4275825" y="430875"/>
            <a:ext cx="4490400" cy="42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latin typeface="Proxima Nova"/>
                <a:ea typeface="Proxima Nova"/>
                <a:cs typeface="Proxima Nova"/>
                <a:sym typeface="Proxima Nova"/>
              </a:rPr>
              <a:t>“The only true wisdom is in knowing you know nothing.” </a:t>
            </a:r>
            <a:r>
              <a:rPr b="0" i="1" lang="en-GB" sz="2400">
                <a:solidFill>
                  <a:schemeClr val="dk2"/>
                </a:solidFill>
                <a:latin typeface="Proxima Nova"/>
                <a:ea typeface="Proxima Nova"/>
                <a:cs typeface="Proxima Nova"/>
                <a:sym typeface="Proxima Nova"/>
              </a:rPr>
              <a:t>(Socrates)</a:t>
            </a:r>
            <a:endParaRPr b="0" i="1" sz="2400">
              <a:solidFill>
                <a:schemeClr val="dk2"/>
              </a:solidFill>
              <a:latin typeface="Proxima Nova"/>
              <a:ea typeface="Proxima Nova"/>
              <a:cs typeface="Proxima Nova"/>
              <a:sym typeface="Proxima Nova"/>
            </a:endParaRPr>
          </a:p>
          <a:p>
            <a:pPr indent="0" lvl="0" marL="457200" rtl="0" algn="l">
              <a:lnSpc>
                <a:spcPct val="115000"/>
              </a:lnSpc>
              <a:spcBef>
                <a:spcPts val="0"/>
              </a:spcBef>
              <a:spcAft>
                <a:spcPts val="0"/>
              </a:spcAft>
              <a:buNone/>
            </a:pPr>
            <a:r>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0"/>
              </a:spcBef>
              <a:spcAft>
                <a:spcPts val="100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Write a TOK essay-style introduction to the Big Question, beginning with Socrates’s quote.</a:t>
            </a:r>
            <a:endParaRPr sz="2400">
              <a:solidFill>
                <a:schemeClr val="dk2"/>
              </a:solidFill>
              <a:latin typeface="Proxima Nova"/>
              <a:ea typeface="Proxima Nova"/>
              <a:cs typeface="Proxima Nova"/>
              <a:sym typeface="Proxima Nova"/>
            </a:endParaRPr>
          </a:p>
        </p:txBody>
      </p:sp>
      <p:pic>
        <p:nvPicPr>
          <p:cNvPr id="171" name="Google Shape;171;p31"/>
          <p:cNvPicPr preferRelativeResize="0"/>
          <p:nvPr/>
        </p:nvPicPr>
        <p:blipFill rotWithShape="1">
          <a:blip r:embed="rId3">
            <a:alphaModFix/>
          </a:blip>
          <a:srcRect b="0" l="25922" r="23616" t="0"/>
          <a:stretch/>
        </p:blipFill>
        <p:spPr>
          <a:xfrm>
            <a:off x="0" y="0"/>
            <a:ext cx="389482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7" name="Google Shape;177;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78" name="Google Shape;178;p32"/>
          <p:cNvGraphicFramePr/>
          <p:nvPr/>
        </p:nvGraphicFramePr>
        <p:xfrm>
          <a:off x="2002350" y="1768900"/>
          <a:ext cx="3000000" cy="3000000"/>
        </p:xfrm>
        <a:graphic>
          <a:graphicData uri="http://schemas.openxmlformats.org/drawingml/2006/table">
            <a:tbl>
              <a:tblPr>
                <a:noFill/>
                <a:tableStyleId>{E4E577E9-64F7-4CC5-8A3C-758F40464C7D}</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a:t>
                      </a:r>
                      <a:r>
                        <a:rPr i="1" lang="en-GB" sz="1100">
                          <a:solidFill>
                            <a:schemeClr val="dk2"/>
                          </a:solidFill>
                          <a:latin typeface="Proxima Nova"/>
                          <a:ea typeface="Proxima Nova"/>
                          <a:cs typeface="Proxima Nova"/>
                          <a:sym typeface="Proxima Nova"/>
                        </a:rPr>
                        <a:t>IAP-13 (improvement)</a:t>
                      </a:r>
                      <a:r>
                        <a:rPr i="1" lang="en-GB" sz="1100">
                          <a:solidFill>
                            <a:schemeClr val="dk2"/>
                          </a:solidFill>
                          <a:latin typeface="Proxima Nova"/>
                          <a:ea typeface="Proxima Nova"/>
                          <a:cs typeface="Proxima Nova"/>
                          <a:sym typeface="Proxima Nova"/>
                        </a:rPr>
                        <a:t>, IAP-22 (experts), IAP-29 (owns)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84" name="Google Shape;184;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85" name="Google Shape;185;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6" name="Google Shape;186;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7" name="Google Shape;187;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7806" l="0" r="0" t="7798"/>
          <a:stretch/>
        </p:blipFill>
        <p:spPr>
          <a:xfrm>
            <a:off x="1" y="0"/>
            <a:ext cx="9144003" cy="5143501"/>
          </a:xfrm>
          <a:prstGeom prst="rect">
            <a:avLst/>
          </a:prstGeom>
          <a:noFill/>
          <a:ln>
            <a:noFill/>
          </a:ln>
        </p:spPr>
      </p:pic>
      <p:sp>
        <p:nvSpPr>
          <p:cNvPr id="115" name="Google Shape;115;p23"/>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3"/>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134F5C"/>
                </a:solidFill>
                <a:latin typeface="Ultra"/>
                <a:ea typeface="Ultra"/>
                <a:cs typeface="Ultra"/>
                <a:sym typeface="Ultra"/>
              </a:rPr>
              <a:t>Starter</a:t>
            </a:r>
            <a:endParaRPr b="0" sz="4800">
              <a:solidFill>
                <a:srgbClr val="134F5C"/>
              </a:solidFill>
              <a:latin typeface="Ultra"/>
              <a:ea typeface="Ultra"/>
              <a:cs typeface="Ultra"/>
              <a:sym typeface="Ultra"/>
            </a:endParaRPr>
          </a:p>
        </p:txBody>
      </p:sp>
      <p:sp>
        <p:nvSpPr>
          <p:cNvPr id="117" name="Google Shape;117;p23"/>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In what area do you consider yourself an</a:t>
            </a:r>
            <a:r>
              <a:rPr lang="en-GB" sz="2000"/>
              <a:t> expert? </a:t>
            </a:r>
            <a:endParaRPr sz="2000"/>
          </a:p>
          <a:p>
            <a:pPr indent="-355600" lvl="0" marL="457200" rtl="0" algn="l">
              <a:spcBef>
                <a:spcPts val="1600"/>
              </a:spcBef>
              <a:spcAft>
                <a:spcPts val="1600"/>
              </a:spcAft>
              <a:buSzPts val="2000"/>
              <a:buChar char="●"/>
            </a:pPr>
            <a:r>
              <a:rPr lang="en-GB" sz="2000"/>
              <a:t>What qualifies you to make this claim?</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4"/>
          <p:cNvPicPr preferRelativeResize="0"/>
          <p:nvPr/>
        </p:nvPicPr>
        <p:blipFill rotWithShape="1">
          <a:blip r:embed="rId3">
            <a:alphaModFix amt="60000"/>
          </a:blip>
          <a:srcRect b="0" l="43327" r="11156" t="0"/>
          <a:stretch/>
        </p:blipFill>
        <p:spPr>
          <a:xfrm>
            <a:off x="0" y="0"/>
            <a:ext cx="3512602" cy="5143497"/>
          </a:xfrm>
          <a:prstGeom prst="rect">
            <a:avLst/>
          </a:prstGeom>
          <a:noFill/>
          <a:ln>
            <a:noFill/>
          </a:ln>
        </p:spPr>
      </p:pic>
      <p:sp>
        <p:nvSpPr>
          <p:cNvPr id="123" name="Google Shape;123;p24"/>
          <p:cNvSpPr txBox="1"/>
          <p:nvPr>
            <p:ph type="title"/>
          </p:nvPr>
        </p:nvSpPr>
        <p:spPr>
          <a:xfrm>
            <a:off x="311700" y="307825"/>
            <a:ext cx="2865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800">
                <a:latin typeface="Ultra"/>
                <a:ea typeface="Ultra"/>
                <a:cs typeface="Ultra"/>
                <a:sym typeface="Ultra"/>
              </a:rPr>
              <a:t>Image or reality?</a:t>
            </a:r>
            <a:endParaRPr sz="3800">
              <a:latin typeface="Ultra"/>
              <a:ea typeface="Ultra"/>
              <a:cs typeface="Ultra"/>
              <a:sym typeface="Ultra"/>
            </a:endParaRPr>
          </a:p>
        </p:txBody>
      </p:sp>
      <p:sp>
        <p:nvSpPr>
          <p:cNvPr id="124" name="Google Shape;124;p24"/>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From the following list, distinguish the </a:t>
            </a:r>
            <a:r>
              <a:rPr i="1" lang="en-GB" sz="1600"/>
              <a:t>real</a:t>
            </a:r>
            <a:r>
              <a:rPr lang="en-GB" sz="1600"/>
              <a:t> attributes of an expert from the ones that are based on </a:t>
            </a:r>
            <a:r>
              <a:rPr i="1" lang="en-GB" sz="1600"/>
              <a:t>image</a:t>
            </a:r>
            <a:r>
              <a:rPr lang="en-GB" sz="1600"/>
              <a:t> alone.</a:t>
            </a:r>
            <a:endParaRPr sz="1600"/>
          </a:p>
          <a:p>
            <a:pPr indent="-330200" lvl="0" marL="457200" rtl="0" algn="l">
              <a:spcBef>
                <a:spcPts val="1600"/>
              </a:spcBef>
              <a:spcAft>
                <a:spcPts val="0"/>
              </a:spcAft>
              <a:buSzPts val="1600"/>
              <a:buChar char="●"/>
            </a:pPr>
            <a:r>
              <a:rPr lang="en-GB" sz="1600"/>
              <a:t>Possessing skills</a:t>
            </a:r>
            <a:endParaRPr sz="1600"/>
          </a:p>
          <a:p>
            <a:pPr indent="-330200" lvl="0" marL="457200" rtl="0" algn="l">
              <a:spcBef>
                <a:spcPts val="0"/>
              </a:spcBef>
              <a:spcAft>
                <a:spcPts val="0"/>
              </a:spcAft>
              <a:buSzPts val="1600"/>
              <a:buChar char="●"/>
            </a:pPr>
            <a:r>
              <a:rPr lang="en-GB" sz="1600"/>
              <a:t>Being famous</a:t>
            </a:r>
            <a:endParaRPr sz="1600"/>
          </a:p>
          <a:p>
            <a:pPr indent="-330200" lvl="0" marL="457200" rtl="0" algn="l">
              <a:spcBef>
                <a:spcPts val="0"/>
              </a:spcBef>
              <a:spcAft>
                <a:spcPts val="0"/>
              </a:spcAft>
              <a:buSzPts val="1600"/>
              <a:buChar char="●"/>
            </a:pPr>
            <a:r>
              <a:rPr lang="en-GB" sz="1600"/>
              <a:t>Having a diploma or certificate</a:t>
            </a:r>
            <a:endParaRPr sz="1600"/>
          </a:p>
          <a:p>
            <a:pPr indent="-330200" lvl="0" marL="457200" rtl="0" algn="l">
              <a:spcBef>
                <a:spcPts val="0"/>
              </a:spcBef>
              <a:spcAft>
                <a:spcPts val="0"/>
              </a:spcAft>
              <a:buSzPts val="1600"/>
              <a:buChar char="●"/>
            </a:pPr>
            <a:r>
              <a:rPr lang="en-GB" sz="1600"/>
              <a:t>Possessing experience</a:t>
            </a:r>
            <a:endParaRPr sz="1600"/>
          </a:p>
          <a:p>
            <a:pPr indent="-330200" lvl="0" marL="457200" rtl="0" algn="l">
              <a:spcBef>
                <a:spcPts val="0"/>
              </a:spcBef>
              <a:spcAft>
                <a:spcPts val="0"/>
              </a:spcAft>
              <a:buSzPts val="1600"/>
              <a:buChar char="●"/>
            </a:pPr>
            <a:r>
              <a:rPr lang="en-GB" sz="1600"/>
              <a:t>Being trained</a:t>
            </a:r>
            <a:endParaRPr sz="1600"/>
          </a:p>
          <a:p>
            <a:pPr indent="-330200" lvl="0" marL="457200" rtl="0" algn="l">
              <a:spcBef>
                <a:spcPts val="0"/>
              </a:spcBef>
              <a:spcAft>
                <a:spcPts val="0"/>
              </a:spcAft>
              <a:buSzPts val="1600"/>
              <a:buChar char="●"/>
            </a:pPr>
            <a:r>
              <a:rPr lang="en-GB" sz="1600"/>
              <a:t>Being respected by others</a:t>
            </a:r>
            <a:endParaRPr sz="1600"/>
          </a:p>
          <a:p>
            <a:pPr indent="-330200" lvl="0" marL="457200" rtl="0" algn="l">
              <a:spcBef>
                <a:spcPts val="0"/>
              </a:spcBef>
              <a:spcAft>
                <a:spcPts val="0"/>
              </a:spcAft>
              <a:buSzPts val="1600"/>
              <a:buChar char="●"/>
            </a:pPr>
            <a:r>
              <a:rPr lang="en-GB" sz="1600"/>
              <a:t>Having a large social media following</a:t>
            </a:r>
            <a:endParaRPr sz="1600"/>
          </a:p>
          <a:p>
            <a:pPr indent="-330200" lvl="0" marL="457200" rtl="0" algn="l">
              <a:spcBef>
                <a:spcPts val="0"/>
              </a:spcBef>
              <a:spcAft>
                <a:spcPts val="0"/>
              </a:spcAft>
              <a:buSzPts val="1600"/>
              <a:buChar char="●"/>
            </a:pPr>
            <a:r>
              <a:rPr lang="en-GB" sz="1600"/>
              <a:t>Being wealthy</a:t>
            </a:r>
            <a:endParaRPr sz="1600"/>
          </a:p>
          <a:p>
            <a:pPr indent="-330200" lvl="0" marL="457200" rtl="0" algn="l">
              <a:spcBef>
                <a:spcPts val="0"/>
              </a:spcBef>
              <a:spcAft>
                <a:spcPts val="0"/>
              </a:spcAft>
              <a:buSzPts val="1600"/>
              <a:buChar char="●"/>
            </a:pPr>
            <a:r>
              <a:rPr lang="en-GB" sz="1600"/>
              <a:t>Having a title such as ‘doctor’ or ‘professor’</a:t>
            </a:r>
            <a:endParaRPr sz="1600"/>
          </a:p>
          <a:p>
            <a:pPr indent="-330200" lvl="0" marL="457200" rtl="0" algn="l">
              <a:spcBef>
                <a:spcPts val="0"/>
              </a:spcBef>
              <a:spcAft>
                <a:spcPts val="0"/>
              </a:spcAft>
              <a:buSzPts val="1600"/>
              <a:buChar char="●"/>
            </a:pPr>
            <a:r>
              <a:rPr lang="en-GB" sz="1600"/>
              <a:t>Winning a competition or prize</a:t>
            </a:r>
            <a:endParaRPr sz="1600"/>
          </a:p>
          <a:p>
            <a:pPr indent="-330200" lvl="0" marL="457200" rtl="0" algn="l">
              <a:spcBef>
                <a:spcPts val="0"/>
              </a:spcBef>
              <a:spcAft>
                <a:spcPts val="0"/>
              </a:spcAft>
              <a:buSzPts val="1600"/>
              <a:buChar char="●"/>
            </a:pPr>
            <a:r>
              <a:rPr lang="en-GB" sz="1600"/>
              <a:t>Passing an exam</a:t>
            </a:r>
            <a:endParaRPr sz="1600"/>
          </a:p>
          <a:p>
            <a:pPr indent="-330200" lvl="0" marL="457200" rtl="0" algn="l">
              <a:spcBef>
                <a:spcPts val="0"/>
              </a:spcBef>
              <a:spcAft>
                <a:spcPts val="0"/>
              </a:spcAft>
              <a:buSzPts val="1600"/>
              <a:buChar char="●"/>
            </a:pPr>
            <a:r>
              <a:rPr lang="en-GB" sz="1600"/>
              <a:t>Having a ‘natural ability’ for something</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271600"/>
            <a:ext cx="8520600" cy="7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5818E"/>
                </a:solidFill>
                <a:latin typeface="Ultra"/>
                <a:ea typeface="Ultra"/>
                <a:cs typeface="Ultra"/>
                <a:sym typeface="Ultra"/>
              </a:rPr>
              <a:t>Discerning: definition</a:t>
            </a:r>
            <a:endParaRPr sz="3600">
              <a:solidFill>
                <a:srgbClr val="45818E"/>
              </a:solidFill>
              <a:latin typeface="Ultra"/>
              <a:ea typeface="Ultra"/>
              <a:cs typeface="Ultra"/>
              <a:sym typeface="Ultra"/>
            </a:endParaRPr>
          </a:p>
        </p:txBody>
      </p:sp>
      <p:sp>
        <p:nvSpPr>
          <p:cNvPr id="130" name="Google Shape;130;p25"/>
          <p:cNvSpPr txBox="1"/>
          <p:nvPr>
            <p:ph idx="1" type="body"/>
          </p:nvPr>
        </p:nvSpPr>
        <p:spPr>
          <a:xfrm>
            <a:off x="311700" y="1017700"/>
            <a:ext cx="8520600" cy="2312400"/>
          </a:xfrm>
          <a:prstGeom prst="rect">
            <a:avLst/>
          </a:prstGeom>
          <a:solidFill>
            <a:srgbClr val="EAD1DC"/>
          </a:solidFill>
        </p:spPr>
        <p:txBody>
          <a:bodyPr anchorCtr="0" anchor="t" bIns="91425" lIns="91425" spcFirstLastPara="1" rIns="91425" wrap="square" tIns="91425">
            <a:noAutofit/>
          </a:bodyPr>
          <a:lstStyle/>
          <a:p>
            <a:pPr indent="0" lvl="0" marL="0" rtl="0" algn="l">
              <a:spcBef>
                <a:spcPts val="0"/>
              </a:spcBef>
              <a:spcAft>
                <a:spcPts val="0"/>
              </a:spcAft>
              <a:buNone/>
            </a:pPr>
            <a:r>
              <a:rPr lang="en-GB" sz="1600"/>
              <a:t>Showing insight and understanding. Able to make careful judgments about the quality, value, and </a:t>
            </a:r>
            <a:r>
              <a:rPr b="1" lang="en-GB" sz="1600">
                <a:solidFill>
                  <a:srgbClr val="A61C00"/>
                </a:solidFill>
              </a:rPr>
              <a:t>interpret</a:t>
            </a:r>
            <a:r>
              <a:rPr lang="en-GB" sz="1600"/>
              <a:t> the meaning of things. </a:t>
            </a:r>
            <a:endParaRPr sz="1600"/>
          </a:p>
          <a:p>
            <a:pPr indent="-330200" lvl="0" marL="457200" rtl="0" algn="l">
              <a:spcBef>
                <a:spcPts val="1600"/>
              </a:spcBef>
              <a:spcAft>
                <a:spcPts val="0"/>
              </a:spcAft>
              <a:buSzPts val="1600"/>
              <a:buChar char="●"/>
            </a:pPr>
            <a:r>
              <a:rPr i="1" lang="en-GB" sz="1600"/>
              <a:t>a discerning critic</a:t>
            </a:r>
            <a:endParaRPr i="1" sz="1600"/>
          </a:p>
          <a:p>
            <a:pPr indent="-330200" lvl="0" marL="457200" rtl="0" algn="l">
              <a:spcBef>
                <a:spcPts val="0"/>
              </a:spcBef>
              <a:spcAft>
                <a:spcPts val="0"/>
              </a:spcAft>
              <a:buSzPts val="1600"/>
              <a:buChar char="●"/>
            </a:pPr>
            <a:r>
              <a:rPr i="1" lang="en-GB" sz="1600"/>
              <a:t>a discerning traveller</a:t>
            </a:r>
            <a:endParaRPr i="1" sz="1600"/>
          </a:p>
          <a:p>
            <a:pPr indent="-330200" lvl="0" marL="457200" rtl="0" algn="l">
              <a:spcBef>
                <a:spcPts val="0"/>
              </a:spcBef>
              <a:spcAft>
                <a:spcPts val="0"/>
              </a:spcAft>
              <a:buSzPts val="1600"/>
              <a:buChar char="●"/>
            </a:pPr>
            <a:r>
              <a:rPr i="1" lang="en-GB" sz="1600"/>
              <a:t>a discerning judge of character</a:t>
            </a:r>
            <a:endParaRPr i="1" sz="160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rPr lang="en-GB" sz="1600"/>
              <a:t>Synonyms: insightful, perceptive, prudent, sagacious, sage, sapient, wise</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sz="1600"/>
          </a:p>
        </p:txBody>
      </p:sp>
      <p:sp>
        <p:nvSpPr>
          <p:cNvPr id="131" name="Google Shape;131;p25"/>
          <p:cNvSpPr txBox="1"/>
          <p:nvPr/>
        </p:nvSpPr>
        <p:spPr>
          <a:xfrm>
            <a:off x="311750" y="3615950"/>
            <a:ext cx="8520600" cy="11961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000">
                <a:solidFill>
                  <a:schemeClr val="dk2"/>
                </a:solidFill>
                <a:latin typeface="Proxima Nova"/>
                <a:ea typeface="Proxima Nova"/>
                <a:cs typeface="Proxima Nova"/>
                <a:sym typeface="Proxima Nova"/>
              </a:rPr>
              <a:t>Why should we aspire to become a ‘discerning’ knower?</a:t>
            </a:r>
            <a:endParaRPr b="1"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2000">
                <a:solidFill>
                  <a:schemeClr val="dk2"/>
                </a:solidFill>
                <a:latin typeface="Proxima Nova"/>
                <a:ea typeface="Proxima Nova"/>
                <a:cs typeface="Proxima Nova"/>
                <a:sym typeface="Proxima Nova"/>
              </a:rPr>
              <a:t>What advantages might being a ‘discerning knower’ give us?</a:t>
            </a:r>
            <a:endParaRPr b="1" sz="20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GB" sz="2000">
                <a:solidFill>
                  <a:schemeClr val="dk2"/>
                </a:solidFill>
                <a:latin typeface="Proxima Nova"/>
                <a:ea typeface="Proxima Nova"/>
                <a:cs typeface="Proxima Nova"/>
                <a:sym typeface="Proxima Nova"/>
              </a:rPr>
              <a:t>Link this to the activity we’ve just done.</a:t>
            </a:r>
            <a:endParaRPr b="1" sz="2000">
              <a:solidFill>
                <a:schemeClr val="dk2"/>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291875" y="308100"/>
            <a:ext cx="4813500" cy="133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600">
                <a:solidFill>
                  <a:srgbClr val="45818E"/>
                </a:solidFill>
                <a:latin typeface="Ultra"/>
                <a:ea typeface="Ultra"/>
                <a:cs typeface="Ultra"/>
                <a:sym typeface="Ultra"/>
              </a:rPr>
              <a:t>Linking the BQ to the AOKs</a:t>
            </a:r>
            <a:endParaRPr sz="3600">
              <a:solidFill>
                <a:srgbClr val="45818E"/>
              </a:solidFill>
              <a:latin typeface="Ultra"/>
              <a:ea typeface="Ultra"/>
              <a:cs typeface="Ultra"/>
              <a:sym typeface="Ultra"/>
            </a:endParaRPr>
          </a:p>
        </p:txBody>
      </p:sp>
      <p:sp>
        <p:nvSpPr>
          <p:cNvPr id="137" name="Google Shape;137;p26"/>
          <p:cNvSpPr txBox="1"/>
          <p:nvPr>
            <p:ph idx="1" type="body"/>
          </p:nvPr>
        </p:nvSpPr>
        <p:spPr>
          <a:xfrm>
            <a:off x="291975" y="1707325"/>
            <a:ext cx="4813500" cy="31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BQ5 asks: </a:t>
            </a:r>
            <a:r>
              <a:rPr b="1" i="1" lang="en-GB" sz="1500"/>
              <a:t>How do we become discerning knowers?</a:t>
            </a:r>
            <a:endParaRPr b="1" i="1" sz="1500"/>
          </a:p>
          <a:p>
            <a:pPr indent="0" lvl="0" marL="0" rtl="0" algn="l">
              <a:spcBef>
                <a:spcPts val="1600"/>
              </a:spcBef>
              <a:spcAft>
                <a:spcPts val="0"/>
              </a:spcAft>
              <a:buNone/>
            </a:pPr>
            <a:r>
              <a:rPr lang="en-GB" sz="1500"/>
              <a:t>Select an AOK that you haven’t picked before. With a partner, discuss:</a:t>
            </a:r>
            <a:endParaRPr sz="1500"/>
          </a:p>
          <a:p>
            <a:pPr indent="-323850" lvl="0" marL="457200" rtl="0" algn="l">
              <a:spcBef>
                <a:spcPts val="1600"/>
              </a:spcBef>
              <a:spcAft>
                <a:spcPts val="0"/>
              </a:spcAft>
              <a:buSzPts val="1500"/>
              <a:buAutoNum type="alphaLcParenR"/>
            </a:pPr>
            <a:r>
              <a:rPr lang="en-GB" sz="1500"/>
              <a:t>What distinguishes a ‘discerning’ from an ‘ordinary’ knower within this area of knowledge?</a:t>
            </a:r>
            <a:endParaRPr sz="1500"/>
          </a:p>
          <a:p>
            <a:pPr indent="-323850" lvl="0" marL="457200" rtl="0" algn="l">
              <a:spcBef>
                <a:spcPts val="1000"/>
              </a:spcBef>
              <a:spcAft>
                <a:spcPts val="0"/>
              </a:spcAft>
              <a:buSzPts val="1500"/>
              <a:buAutoNum type="alphaLcParenR"/>
            </a:pPr>
            <a:r>
              <a:rPr lang="en-GB" sz="1500"/>
              <a:t>Who has </a:t>
            </a:r>
            <a:r>
              <a:rPr b="1" lang="en-GB" sz="1500">
                <a:solidFill>
                  <a:srgbClr val="A61C00"/>
                </a:solidFill>
              </a:rPr>
              <a:t>responsibility</a:t>
            </a:r>
            <a:r>
              <a:rPr lang="en-GB" sz="1500"/>
              <a:t> within this AOK about who is regarded as an expert knower? </a:t>
            </a:r>
            <a:endParaRPr sz="1500"/>
          </a:p>
          <a:p>
            <a:pPr indent="0" lvl="0" marL="0" rtl="0" algn="l">
              <a:spcBef>
                <a:spcPts val="1000"/>
              </a:spcBef>
              <a:spcAft>
                <a:spcPts val="1600"/>
              </a:spcAft>
              <a:buNone/>
            </a:pPr>
            <a:r>
              <a:rPr lang="en-GB" sz="1500"/>
              <a:t>Present your ideas on an A3 sheet of paper. Make them as visual as possible (use limited text).</a:t>
            </a:r>
            <a:endParaRPr sz="1500"/>
          </a:p>
        </p:txBody>
      </p:sp>
      <p:pic>
        <p:nvPicPr>
          <p:cNvPr id="138" name="Google Shape;138;p26"/>
          <p:cNvPicPr preferRelativeResize="0"/>
          <p:nvPr/>
        </p:nvPicPr>
        <p:blipFill rotWithShape="1">
          <a:blip r:embed="rId3">
            <a:alphaModFix/>
          </a:blip>
          <a:srcRect b="0" l="24648" r="27850" t="3325"/>
          <a:stretch/>
        </p:blipFill>
        <p:spPr>
          <a:xfrm>
            <a:off x="5608400" y="308100"/>
            <a:ext cx="3333601" cy="4521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7"/>
          <p:cNvPicPr preferRelativeResize="0"/>
          <p:nvPr/>
        </p:nvPicPr>
        <p:blipFill rotWithShape="1">
          <a:blip r:embed="rId3">
            <a:alphaModFix amt="60000"/>
          </a:blip>
          <a:srcRect b="0" l="27391" r="27391" t="0"/>
          <a:stretch/>
        </p:blipFill>
        <p:spPr>
          <a:xfrm>
            <a:off x="0" y="0"/>
            <a:ext cx="3512602" cy="5143498"/>
          </a:xfrm>
          <a:prstGeom prst="rect">
            <a:avLst/>
          </a:prstGeom>
          <a:noFill/>
          <a:ln>
            <a:noFill/>
          </a:ln>
        </p:spPr>
      </p:pic>
      <p:sp>
        <p:nvSpPr>
          <p:cNvPr id="144" name="Google Shape;144;p27"/>
          <p:cNvSpPr txBox="1"/>
          <p:nvPr>
            <p:ph type="title"/>
          </p:nvPr>
        </p:nvSpPr>
        <p:spPr>
          <a:xfrm>
            <a:off x="311700" y="307825"/>
            <a:ext cx="29451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Ultra"/>
                <a:ea typeface="Ultra"/>
                <a:cs typeface="Ultra"/>
                <a:sym typeface="Ultra"/>
              </a:rPr>
              <a:t>Real- world contexts</a:t>
            </a:r>
            <a:endParaRPr sz="4000">
              <a:latin typeface="Ultra"/>
              <a:ea typeface="Ultra"/>
              <a:cs typeface="Ultra"/>
              <a:sym typeface="Ultra"/>
            </a:endParaRPr>
          </a:p>
        </p:txBody>
      </p:sp>
      <p:sp>
        <p:nvSpPr>
          <p:cNvPr id="145" name="Google Shape;145;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Follow the link to the RLS for your AOK. On your display, add:</a:t>
            </a:r>
            <a:endParaRPr sz="2400"/>
          </a:p>
          <a:p>
            <a:pPr indent="-381000" lvl="0" marL="457200" rtl="0" algn="l">
              <a:spcBef>
                <a:spcPts val="1600"/>
              </a:spcBef>
              <a:spcAft>
                <a:spcPts val="0"/>
              </a:spcAft>
              <a:buSzPts val="2400"/>
              <a:buAutoNum type="arabicPeriod"/>
            </a:pPr>
            <a:r>
              <a:rPr lang="en-GB" sz="2400"/>
              <a:t>A brief outline of your RLS and how it links to your AOK.</a:t>
            </a:r>
            <a:endParaRPr sz="2400"/>
          </a:p>
          <a:p>
            <a:pPr indent="-381000" lvl="0" marL="457200" rtl="0" algn="l">
              <a:spcBef>
                <a:spcPts val="1600"/>
              </a:spcBef>
              <a:spcAft>
                <a:spcPts val="1600"/>
              </a:spcAft>
              <a:buSzPts val="2400"/>
              <a:buAutoNum type="arabicPeriod"/>
            </a:pPr>
            <a:r>
              <a:rPr lang="en-GB" sz="2400"/>
              <a:t>What this tells us about discerning knowers , and expert knowledge, within this area of knowledge.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4482525" y="233150"/>
            <a:ext cx="4386600" cy="106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600">
                <a:solidFill>
                  <a:srgbClr val="45818E"/>
                </a:solidFill>
                <a:latin typeface="Ultra"/>
                <a:ea typeface="Ultra"/>
                <a:cs typeface="Ultra"/>
                <a:sym typeface="Ultra"/>
              </a:rPr>
              <a:t>Gallery walk</a:t>
            </a:r>
            <a:endParaRPr b="0" sz="3600">
              <a:solidFill>
                <a:srgbClr val="45818E"/>
              </a:solidFill>
              <a:latin typeface="Ultra"/>
              <a:ea typeface="Ultra"/>
              <a:cs typeface="Ultra"/>
              <a:sym typeface="Ultra"/>
            </a:endParaRPr>
          </a:p>
        </p:txBody>
      </p:sp>
      <p:sp>
        <p:nvSpPr>
          <p:cNvPr id="151" name="Google Shape;151;p28"/>
          <p:cNvSpPr txBox="1"/>
          <p:nvPr>
            <p:ph idx="1" type="body"/>
          </p:nvPr>
        </p:nvSpPr>
        <p:spPr>
          <a:xfrm>
            <a:off x="4482525" y="1502200"/>
            <a:ext cx="4386600" cy="31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Talk to the other groups.</a:t>
            </a:r>
            <a:endParaRPr/>
          </a:p>
          <a:p>
            <a:pPr indent="-330200" lvl="0" marL="457200" rtl="0" algn="l">
              <a:spcBef>
                <a:spcPts val="1600"/>
              </a:spcBef>
              <a:spcAft>
                <a:spcPts val="0"/>
              </a:spcAft>
              <a:buSzPts val="1600"/>
              <a:buChar char="●"/>
            </a:pPr>
            <a:r>
              <a:rPr lang="en-GB"/>
              <a:t>In which AOK is expertise most clearly identifiable?</a:t>
            </a:r>
            <a:endParaRPr/>
          </a:p>
          <a:p>
            <a:pPr indent="-330200" lvl="0" marL="457200" rtl="0" algn="l">
              <a:spcBef>
                <a:spcPts val="1600"/>
              </a:spcBef>
              <a:spcAft>
                <a:spcPts val="0"/>
              </a:spcAft>
              <a:buSzPts val="1600"/>
              <a:buChar char="●"/>
            </a:pPr>
            <a:r>
              <a:rPr lang="en-GB"/>
              <a:t>In which AOK is it least clear about what constitutes an expert knower?</a:t>
            </a:r>
            <a:endParaRPr/>
          </a:p>
          <a:p>
            <a:pPr indent="-330200" lvl="0" marL="457200" rtl="0" algn="l">
              <a:spcBef>
                <a:spcPts val="1600"/>
              </a:spcBef>
              <a:spcAft>
                <a:spcPts val="1600"/>
              </a:spcAft>
              <a:buSzPts val="1600"/>
              <a:buChar char="●"/>
            </a:pPr>
            <a:r>
              <a:rPr lang="en-GB"/>
              <a:t>Add different coloured Post-Its with your answers to the right displays. </a:t>
            </a:r>
            <a:r>
              <a:rPr b="1" lang="en-GB">
                <a:solidFill>
                  <a:srgbClr val="A61C00"/>
                </a:solidFill>
              </a:rPr>
              <a:t>Justify</a:t>
            </a:r>
            <a:r>
              <a:rPr lang="en-GB"/>
              <a:t> your responses.</a:t>
            </a:r>
            <a:endParaRPr/>
          </a:p>
        </p:txBody>
      </p:sp>
      <p:pic>
        <p:nvPicPr>
          <p:cNvPr id="152" name="Google Shape;152;p28"/>
          <p:cNvPicPr preferRelativeResize="0"/>
          <p:nvPr/>
        </p:nvPicPr>
        <p:blipFill rotWithShape="1">
          <a:blip r:embed="rId3">
            <a:alphaModFix/>
          </a:blip>
          <a:srcRect b="0" l="0" r="33177" t="0"/>
          <a:stretch/>
        </p:blipFill>
        <p:spPr>
          <a:xfrm>
            <a:off x="0" y="-1675"/>
            <a:ext cx="4016399" cy="5156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9"/>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8" name="Google Shape;158;p29"/>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9" name="Google Shape;159;p29"/>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900"/>
              <a:t>Related exhibition prompt</a:t>
            </a:r>
            <a:r>
              <a:rPr i="1" lang="en-GB" sz="1900"/>
              <a:t> What role do experts play in influencing our consumption or acquisition of knowledge? (IAP-22) </a:t>
            </a:r>
            <a:endParaRPr i="1" sz="1900"/>
          </a:p>
          <a:p>
            <a:pPr indent="-349250" lvl="0" marL="457200" rtl="0" algn="l">
              <a:spcBef>
                <a:spcPts val="1600"/>
              </a:spcBef>
              <a:spcAft>
                <a:spcPts val="0"/>
              </a:spcAft>
              <a:buSzPts val="1900"/>
              <a:buChar char="●"/>
            </a:pPr>
            <a:r>
              <a:rPr lang="en-GB" sz="1900"/>
              <a:t>Refer to the ideas from this lesson to answer this question.</a:t>
            </a:r>
            <a:endParaRPr sz="1900"/>
          </a:p>
          <a:p>
            <a:pPr indent="-349250" lvl="0" marL="457200" rtl="0" algn="l">
              <a:spcBef>
                <a:spcPts val="1000"/>
              </a:spcBef>
              <a:spcAft>
                <a:spcPts val="0"/>
              </a:spcAft>
              <a:buSzPts val="1900"/>
              <a:buChar char="●"/>
            </a:pPr>
            <a:r>
              <a:rPr lang="en-GB" sz="1900"/>
              <a:t>For example, think about the extent to which we rely on experts to help us understand the different areas of knowledge and themes.</a:t>
            </a:r>
            <a:endParaRPr sz="1900"/>
          </a:p>
          <a:p>
            <a:pPr indent="-349250" lvl="0" marL="457200" rtl="0" algn="l">
              <a:spcBef>
                <a:spcPts val="1000"/>
              </a:spcBef>
              <a:spcAft>
                <a:spcPts val="0"/>
              </a:spcAft>
              <a:buSzPts val="1900"/>
              <a:buChar char="●"/>
            </a:pPr>
            <a:r>
              <a:rPr lang="en-GB" sz="1900"/>
              <a:t>Which objects could help to illustrate your answer?</a:t>
            </a:r>
            <a:endParaRPr sz="1900"/>
          </a:p>
          <a:p>
            <a:pPr indent="0" lvl="0" marL="0" rtl="0" algn="l">
              <a:spcBef>
                <a:spcPts val="1000"/>
              </a:spcBef>
              <a:spcAft>
                <a:spcPts val="1600"/>
              </a:spcAft>
              <a:buNone/>
            </a:pPr>
            <a:r>
              <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ctrTitle"/>
          </p:nvPr>
        </p:nvSpPr>
        <p:spPr>
          <a:xfrm>
            <a:off x="4275825" y="430875"/>
            <a:ext cx="4490400" cy="420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latin typeface="Proxima Nova"/>
                <a:ea typeface="Proxima Nova"/>
                <a:cs typeface="Proxima Nova"/>
                <a:sym typeface="Proxima Nova"/>
              </a:rPr>
              <a:t>“The only true wisdom is in knowing you know nothing.” </a:t>
            </a:r>
            <a:r>
              <a:rPr b="0" i="1" lang="en-GB" sz="2400">
                <a:solidFill>
                  <a:schemeClr val="dk2"/>
                </a:solidFill>
                <a:latin typeface="Proxima Nova"/>
                <a:ea typeface="Proxima Nova"/>
                <a:cs typeface="Proxima Nova"/>
                <a:sym typeface="Proxima Nova"/>
              </a:rPr>
              <a:t>(Socrates)</a:t>
            </a:r>
            <a:endParaRPr b="0" i="1" sz="24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0"/>
              </a:spcBef>
              <a:spcAft>
                <a:spcPts val="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What do you think Socrates meant? </a:t>
            </a:r>
            <a:endParaRPr b="0" sz="2400">
              <a:solidFill>
                <a:schemeClr val="dk2"/>
              </a:solidFill>
              <a:latin typeface="Proxima Nova"/>
              <a:ea typeface="Proxima Nova"/>
              <a:cs typeface="Proxima Nova"/>
              <a:sym typeface="Proxima Nova"/>
            </a:endParaRPr>
          </a:p>
          <a:p>
            <a:pPr indent="-381000" lvl="0" marL="457200" rtl="0" algn="l">
              <a:lnSpc>
                <a:spcPct val="115000"/>
              </a:lnSpc>
              <a:spcBef>
                <a:spcPts val="1000"/>
              </a:spcBef>
              <a:spcAft>
                <a:spcPts val="1600"/>
              </a:spcAft>
              <a:buClr>
                <a:schemeClr val="dk2"/>
              </a:buClr>
              <a:buSzPts val="2400"/>
              <a:buFont typeface="Proxima Nova"/>
              <a:buChar char="●"/>
            </a:pPr>
            <a:r>
              <a:rPr b="0" lang="en-GB" sz="2400">
                <a:solidFill>
                  <a:schemeClr val="dk2"/>
                </a:solidFill>
                <a:latin typeface="Proxima Nova"/>
                <a:ea typeface="Proxima Nova"/>
                <a:cs typeface="Proxima Nova"/>
                <a:sym typeface="Proxima Nova"/>
              </a:rPr>
              <a:t>Does this mean that we can never be an expert knower about anything?</a:t>
            </a:r>
            <a:endParaRPr b="0" sz="2400">
              <a:solidFill>
                <a:schemeClr val="dk2"/>
              </a:solidFill>
              <a:latin typeface="Proxima Nova"/>
              <a:ea typeface="Proxima Nova"/>
              <a:cs typeface="Proxima Nova"/>
              <a:sym typeface="Proxima Nova"/>
            </a:endParaRPr>
          </a:p>
        </p:txBody>
      </p:sp>
      <p:pic>
        <p:nvPicPr>
          <p:cNvPr id="165" name="Google Shape;165;p30"/>
          <p:cNvPicPr preferRelativeResize="0"/>
          <p:nvPr/>
        </p:nvPicPr>
        <p:blipFill rotWithShape="1">
          <a:blip r:embed="rId3">
            <a:alphaModFix/>
          </a:blip>
          <a:srcRect b="0" l="25922" r="23616" t="0"/>
          <a:stretch/>
        </p:blipFill>
        <p:spPr>
          <a:xfrm>
            <a:off x="0" y="0"/>
            <a:ext cx="3894826"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