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Fugaz One"/>
      <p:regular r:id="rId21"/>
    </p:embeddedFont>
    <p:embeddedFont>
      <p:font typeface="Ultra"/>
      <p:regular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39276F-A267-4B76-B855-4648C387B58D}">
  <a:tblStyle styleId="{6239276F-A267-4B76-B855-4648C387B58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Ultra-regular.fntdata"/><Relationship Id="rId10" Type="http://schemas.openxmlformats.org/officeDocument/2006/relationships/slide" Target="slides/slide5.xml"/><Relationship Id="rId21" Type="http://schemas.openxmlformats.org/officeDocument/2006/relationships/font" Target="fonts/FugazOn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HmXPyX7czU"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D6eJlbFa2I" TargetMode="External"/><Relationship Id="rId3" Type="http://schemas.openxmlformats.org/officeDocument/2006/relationships/hyperlink" Target="https://www.youtube.com/watch?v=ggDQXlinbM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43-CfukEg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bkSRLYSojo" TargetMode="External"/><Relationship Id="rId3" Type="http://schemas.openxmlformats.org/officeDocument/2006/relationships/hyperlink" Target="https://www.ted.com/talks/hans_rosling_let_my_dataset_change_your_mindset?language=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LZe3Eco3ODajHqJLxUU2sa6iZ00Jcmql9ZxwI13XcY/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61ca81aa86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1ca81aa8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c3fa18d5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c3fa18d5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d24797e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0d24797e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BQ6,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3aafee0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3aafee0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Image shows a board game, or game of cards - perhaps students can put themselves into this situation.</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Bring in the word ‘intuition’ when you debrief this.</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3a8a3b61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3a8a3b61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73a8a3b613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3a8a3b613_0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also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Worth outlining DK’s credentials on this (Nobel Prize-winner, etc.), and his book ‘Thinking Fast, and Thinking Slow’.</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You reduce this to generalizations vs. paralysis by analysis - hence the title of the lesson.</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He discusses the 2008 economic crash, and how various biases led us to the disaster (- links to human sciences).</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3a8a3b613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3a8a3b613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You can also c</a:t>
            </a:r>
            <a:r>
              <a:rPr lang="en-GB">
                <a:latin typeface="Proxima Nova"/>
                <a:ea typeface="Proxima Nova"/>
                <a:cs typeface="Proxima Nova"/>
                <a:sym typeface="Proxima Nova"/>
              </a:rPr>
              <a:t>heck out the problem as featured in </a:t>
            </a:r>
            <a:r>
              <a:rPr lang="en-GB" u="sng">
                <a:solidFill>
                  <a:schemeClr val="hlink"/>
                </a:solidFill>
                <a:latin typeface="Proxima Nova"/>
                <a:ea typeface="Proxima Nova"/>
                <a:cs typeface="Proxima Nova"/>
                <a:sym typeface="Proxima Nova"/>
                <a:hlinkClick r:id="rId2"/>
              </a:rPr>
              <a:t>Brooklyn-99</a:t>
            </a:r>
            <a:r>
              <a:rPr lang="en-GB">
                <a:latin typeface="Proxima Nova"/>
                <a:ea typeface="Proxima Nova"/>
                <a:cs typeface="Proxima Nova"/>
                <a:sym typeface="Proxima Nova"/>
              </a:rPr>
              <a:t> or </a:t>
            </a:r>
            <a:r>
              <a:rPr lang="en-GB" u="sng">
                <a:solidFill>
                  <a:schemeClr val="hlink"/>
                </a:solidFill>
                <a:latin typeface="Proxima Nova"/>
                <a:ea typeface="Proxima Nova"/>
                <a:cs typeface="Proxima Nova"/>
                <a:sym typeface="Proxima Nova"/>
                <a:hlinkClick r:id="rId3"/>
              </a:rPr>
              <a:t>Vox</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See alternative way of delivering this lesson on slide 8.</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3a8a3b613_0_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3a8a3b613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also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Eg - flat earth theory.</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See alternative way of delivering this lesson on slide 8.</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3a8a3b613_0_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3a8a3b613_0_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Optional slide.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solidFill>
                  <a:schemeClr val="dk1"/>
                </a:solidFill>
                <a:latin typeface="Proxima Nova"/>
                <a:ea typeface="Proxima Nova"/>
                <a:cs typeface="Proxima Nova"/>
                <a:sym typeface="Proxima Nova"/>
              </a:rPr>
              <a:t>Video also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here</a:t>
            </a:r>
            <a:r>
              <a:rPr lang="en-GB">
                <a:solidFill>
                  <a:schemeClr val="dk1"/>
                </a:solidFill>
                <a:latin typeface="Proxima Nova"/>
                <a:ea typeface="Proxima Nova"/>
                <a:cs typeface="Proxima Nova"/>
                <a:sym typeface="Proxima Nova"/>
              </a:rPr>
              <a:t>.</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You may not have time to consider the human sciences as well.</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You can see much more by Hans Rosling at </a:t>
            </a:r>
            <a:r>
              <a:rPr lang="en-GB" u="sng">
                <a:solidFill>
                  <a:srgbClr val="1155CC"/>
                </a:solidFill>
                <a:latin typeface="Proxima Nova"/>
                <a:ea typeface="Proxima Nova"/>
                <a:cs typeface="Proxima Nova"/>
                <a:sym typeface="Proxima Nova"/>
                <a:hlinkClick r:id="rId3">
                  <a:extLst>
                    <a:ext uri="{A12FA001-AC4F-418D-AE19-62706E023703}">
                      <ahyp:hlinkClr val="tx"/>
                    </a:ext>
                  </a:extLst>
                </a:hlinkClick>
              </a:rPr>
              <a:t>TED</a:t>
            </a:r>
            <a:r>
              <a:rPr lang="en-GB">
                <a:latin typeface="Proxima Nova"/>
                <a:ea typeface="Proxima Nova"/>
                <a:cs typeface="Proxima Nova"/>
                <a:sym typeface="Proxima Nova"/>
              </a:rPr>
              <a:t> (he is one of the most viewed TED speakers)</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Rather than getting students to work through each slide separately, you can assign different groups the different AOKs to work on individually, then ask them to swap what they found out about, and what it tells us about intuition. </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c3fa18d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c3fa18d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3a8a3b613_0_1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3a8a3b613_0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BQ6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9">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70">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rgbClr val="000000"/>
                </a:solidFill>
              </a:defRPr>
            </a:lvl1pPr>
            <a:lvl2pPr lvl="1" algn="l">
              <a:lnSpc>
                <a:spcPct val="100000"/>
              </a:lnSpc>
              <a:spcBef>
                <a:spcPts val="0"/>
              </a:spcBef>
              <a:spcAft>
                <a:spcPts val="0"/>
              </a:spcAft>
              <a:buClr>
                <a:schemeClr val="dk1"/>
              </a:buClr>
              <a:buSzPts val="1800"/>
              <a:buNone/>
              <a:defRPr b="1" sz="1800">
                <a:solidFill>
                  <a:srgbClr val="000000"/>
                </a:solidFill>
              </a:defRPr>
            </a:lvl2pPr>
            <a:lvl3pPr lvl="2" algn="l">
              <a:lnSpc>
                <a:spcPct val="100000"/>
              </a:lnSpc>
              <a:spcBef>
                <a:spcPts val="0"/>
              </a:spcBef>
              <a:spcAft>
                <a:spcPts val="0"/>
              </a:spcAft>
              <a:buClr>
                <a:schemeClr val="dk1"/>
              </a:buClr>
              <a:buSzPts val="1800"/>
              <a:buNone/>
              <a:defRPr b="1" sz="1800">
                <a:solidFill>
                  <a:srgbClr val="000000"/>
                </a:solidFill>
              </a:defRPr>
            </a:lvl3pPr>
            <a:lvl4pPr lvl="3" algn="l">
              <a:lnSpc>
                <a:spcPct val="100000"/>
              </a:lnSpc>
              <a:spcBef>
                <a:spcPts val="0"/>
              </a:spcBef>
              <a:spcAft>
                <a:spcPts val="0"/>
              </a:spcAft>
              <a:buClr>
                <a:schemeClr val="dk1"/>
              </a:buClr>
              <a:buSzPts val="1800"/>
              <a:buNone/>
              <a:defRPr b="1" sz="1800">
                <a:solidFill>
                  <a:srgbClr val="000000"/>
                </a:solidFill>
              </a:defRPr>
            </a:lvl4pPr>
            <a:lvl5pPr lvl="4" algn="l">
              <a:lnSpc>
                <a:spcPct val="100000"/>
              </a:lnSpc>
              <a:spcBef>
                <a:spcPts val="0"/>
              </a:spcBef>
              <a:spcAft>
                <a:spcPts val="0"/>
              </a:spcAft>
              <a:buClr>
                <a:schemeClr val="dk1"/>
              </a:buClr>
              <a:buSzPts val="1800"/>
              <a:buNone/>
              <a:defRPr b="1" sz="1800">
                <a:solidFill>
                  <a:srgbClr val="000000"/>
                </a:solidFill>
              </a:defRPr>
            </a:lvl5pPr>
            <a:lvl6pPr lvl="5" algn="l">
              <a:lnSpc>
                <a:spcPct val="100000"/>
              </a:lnSpc>
              <a:spcBef>
                <a:spcPts val="0"/>
              </a:spcBef>
              <a:spcAft>
                <a:spcPts val="0"/>
              </a:spcAft>
              <a:buClr>
                <a:schemeClr val="dk1"/>
              </a:buClr>
              <a:buSzPts val="1800"/>
              <a:buNone/>
              <a:defRPr b="1" sz="1800">
                <a:solidFill>
                  <a:srgbClr val="000000"/>
                </a:solidFill>
              </a:defRPr>
            </a:lvl6pPr>
            <a:lvl7pPr lvl="6" algn="l">
              <a:lnSpc>
                <a:spcPct val="100000"/>
              </a:lnSpc>
              <a:spcBef>
                <a:spcPts val="0"/>
              </a:spcBef>
              <a:spcAft>
                <a:spcPts val="0"/>
              </a:spcAft>
              <a:buClr>
                <a:schemeClr val="dk1"/>
              </a:buClr>
              <a:buSzPts val="1800"/>
              <a:buNone/>
              <a:defRPr b="1" sz="1800">
                <a:solidFill>
                  <a:srgbClr val="000000"/>
                </a:solidFill>
              </a:defRPr>
            </a:lvl7pPr>
            <a:lvl8pPr lvl="7" algn="l">
              <a:lnSpc>
                <a:spcPct val="100000"/>
              </a:lnSpc>
              <a:spcBef>
                <a:spcPts val="0"/>
              </a:spcBef>
              <a:spcAft>
                <a:spcPts val="0"/>
              </a:spcAft>
              <a:buClr>
                <a:schemeClr val="dk1"/>
              </a:buClr>
              <a:buSzPts val="1800"/>
              <a:buNone/>
              <a:defRPr b="1" sz="1800">
                <a:solidFill>
                  <a:srgbClr val="000000"/>
                </a:solidFill>
              </a:defRPr>
            </a:lvl8pPr>
            <a:lvl9pPr lvl="8" algn="l">
              <a:lnSpc>
                <a:spcPct val="100000"/>
              </a:lnSpc>
              <a:spcBef>
                <a:spcPts val="0"/>
              </a:spcBef>
              <a:spcAft>
                <a:spcPts val="0"/>
              </a:spcAft>
              <a:buClr>
                <a:schemeClr val="dk1"/>
              </a:buClr>
              <a:buSzPts val="1800"/>
              <a:buNone/>
              <a:defRPr b="1" sz="1800">
                <a:solidFill>
                  <a:srgbClr val="000000"/>
                </a:solidFill>
              </a:defRPr>
            </a:lvl9pPr>
          </a:lstStyle>
          <a:p/>
        </p:txBody>
      </p:sp>
      <p:sp>
        <p:nvSpPr>
          <p:cNvPr id="61" name="Google Shape;61;p14"/>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71">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66" name="Google Shape;66;p15"/>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72">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1" name="Google Shape;71;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77" name="Google Shape;77;p17"/>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8" name="Google Shape;78;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25">
    <p:bg>
      <p:bgPr>
        <a:solidFill>
          <a:srgbClr val="FFFFFF"/>
        </a:solidFill>
      </p:bgPr>
    </p:bg>
    <p:spTree>
      <p:nvGrpSpPr>
        <p:cNvPr id="79" name="Shape 79"/>
        <p:cNvGrpSpPr/>
        <p:nvPr/>
      </p:nvGrpSpPr>
      <p:grpSpPr>
        <a:xfrm>
          <a:off x="0" y="0"/>
          <a:ext cx="0" cy="0"/>
          <a:chOff x="0" y="0"/>
          <a:chExt cx="0" cy="0"/>
        </a:xfrm>
      </p:grpSpPr>
      <p:sp>
        <p:nvSpPr>
          <p:cNvPr id="80" name="Google Shape;80;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326950" y="261675"/>
            <a:ext cx="5717400" cy="451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idx="1" type="body"/>
          </p:nvPr>
        </p:nvSpPr>
        <p:spPr>
          <a:xfrm>
            <a:off x="6153250" y="161925"/>
            <a:ext cx="2690700" cy="3409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1 1">
  <p:cSld name="AUTOLAYOUT_120">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87" name="Google Shape;87;p19"/>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8" name="Google Shape;88;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1.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RHmXPyX7czU"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www.bbc.com/news/magazine-24045598"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E43-CfukEgs"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www.youtube.com/watch?v=jbkSRLYSojo"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0"/>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94" name="Google Shape;94;p20"/>
          <p:cNvSpPr txBox="1"/>
          <p:nvPr>
            <p:ph type="ctrTitle"/>
          </p:nvPr>
        </p:nvSpPr>
        <p:spPr>
          <a:xfrm>
            <a:off x="952075" y="1207550"/>
            <a:ext cx="7268100" cy="25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4700">
                <a:latin typeface="Fugaz One"/>
                <a:ea typeface="Fugaz One"/>
                <a:cs typeface="Fugaz One"/>
                <a:sym typeface="Fugaz One"/>
              </a:rPr>
              <a:t>GENERALIZATIONS OR PARALYSIS BY ANALYSIS</a:t>
            </a:r>
            <a:endParaRPr b="1" sz="4700">
              <a:latin typeface="Fugaz One"/>
              <a:ea typeface="Fugaz One"/>
              <a:cs typeface="Fugaz One"/>
              <a:sym typeface="Fugaz One"/>
            </a:endParaRPr>
          </a:p>
        </p:txBody>
      </p:sp>
      <p:sp>
        <p:nvSpPr>
          <p:cNvPr id="95" name="Google Shape;95;p20"/>
          <p:cNvSpPr txBox="1"/>
          <p:nvPr>
            <p:ph idx="1" type="subTitle"/>
          </p:nvPr>
        </p:nvSpPr>
        <p:spPr>
          <a:xfrm>
            <a:off x="952075" y="3655775"/>
            <a:ext cx="7268100" cy="9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weigh up the pros and cons of producing knowledge via intuition</a:t>
            </a:r>
            <a:endParaRPr i="1" sz="2400">
              <a:solidFill>
                <a:srgbClr val="D0E0E3"/>
              </a:solidFill>
            </a:endParaRPr>
          </a:p>
          <a:p>
            <a:pPr indent="0" lvl="0" marL="0" rtl="0" algn="ctr">
              <a:spcBef>
                <a:spcPts val="0"/>
              </a:spcBef>
              <a:spcAft>
                <a:spcPts val="0"/>
              </a:spcAft>
              <a:buNone/>
            </a:pPr>
            <a:r>
              <a:t/>
            </a:r>
            <a:endParaRPr/>
          </a:p>
        </p:txBody>
      </p:sp>
      <p:sp>
        <p:nvSpPr>
          <p:cNvPr id="96" name="Google Shape;96;p20"/>
          <p:cNvSpPr txBox="1"/>
          <p:nvPr/>
        </p:nvSpPr>
        <p:spPr>
          <a:xfrm>
            <a:off x="1776475" y="658250"/>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BQ6</a:t>
            </a:r>
            <a:r>
              <a:rPr lang="en-GB" sz="3000">
                <a:solidFill>
                  <a:srgbClr val="D0E0E3"/>
                </a:solidFill>
                <a:latin typeface="Proxima Nova"/>
                <a:ea typeface="Proxima Nova"/>
                <a:cs typeface="Proxima Nova"/>
                <a:sym typeface="Proxima Nova"/>
              </a:rPr>
              <a:t> Experts </a:t>
            </a:r>
            <a:r>
              <a:rPr b="1" i="1" lang="en-GB" sz="3000">
                <a:solidFill>
                  <a:srgbClr val="D0E0E3"/>
                </a:solidFill>
                <a:latin typeface="Proxima Nova"/>
                <a:ea typeface="Proxima Nova"/>
                <a:cs typeface="Proxima Nova"/>
                <a:sym typeface="Proxima Nova"/>
              </a:rPr>
              <a:t>Lesson 6</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97" name="Google Shape;97;p20"/>
          <p:cNvPicPr preferRelativeResize="0"/>
          <p:nvPr/>
        </p:nvPicPr>
        <p:blipFill>
          <a:blip r:embed="rId4">
            <a:alphaModFix/>
          </a:blip>
          <a:stretch>
            <a:fillRect/>
          </a:stretch>
        </p:blipFill>
        <p:spPr>
          <a:xfrm>
            <a:off x="952076" y="6954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2" name="Google Shape;162;p29"/>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63" name="Google Shape;163;p29"/>
          <p:cNvGraphicFramePr/>
          <p:nvPr/>
        </p:nvGraphicFramePr>
        <p:xfrm>
          <a:off x="2002350" y="1768900"/>
          <a:ext cx="3000000" cy="3000000"/>
        </p:xfrm>
        <a:graphic>
          <a:graphicData uri="http://schemas.openxmlformats.org/drawingml/2006/table">
            <a:tbl>
              <a:tblPr>
                <a:noFill/>
                <a:tableStyleId>{6239276F-A267-4B76-B855-4648C387B58D}</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IAP-1 (knowledge), IAP-19 (justification), IAP-31 (adequate)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0"/>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69" name="Google Shape;169;p30"/>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0" name="Google Shape;170;p30"/>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1" name="Google Shape;171;p30"/>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2" name="Google Shape;172;p30"/>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1"/>
          <p:cNvPicPr preferRelativeResize="0"/>
          <p:nvPr/>
        </p:nvPicPr>
        <p:blipFill rotWithShape="1">
          <a:blip r:embed="rId3">
            <a:alphaModFix/>
          </a:blip>
          <a:srcRect b="0" l="4628" r="4619" t="0"/>
          <a:stretch/>
        </p:blipFill>
        <p:spPr>
          <a:xfrm>
            <a:off x="2705775" y="-9"/>
            <a:ext cx="6438226" cy="5143499"/>
          </a:xfrm>
          <a:prstGeom prst="rect">
            <a:avLst/>
          </a:prstGeom>
          <a:noFill/>
          <a:ln>
            <a:noFill/>
          </a:ln>
        </p:spPr>
      </p:pic>
      <p:sp>
        <p:nvSpPr>
          <p:cNvPr id="103" name="Google Shape;103;p21"/>
          <p:cNvSpPr txBox="1"/>
          <p:nvPr>
            <p:ph type="title"/>
          </p:nvPr>
        </p:nvSpPr>
        <p:spPr>
          <a:xfrm>
            <a:off x="222625" y="710000"/>
            <a:ext cx="2313900" cy="101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600">
                <a:solidFill>
                  <a:srgbClr val="45818E"/>
                </a:solidFill>
                <a:latin typeface="Ultra"/>
                <a:ea typeface="Ultra"/>
                <a:cs typeface="Ultra"/>
                <a:sym typeface="Ultra"/>
              </a:rPr>
              <a:t>Starter</a:t>
            </a:r>
            <a:endParaRPr b="0" sz="1400">
              <a:latin typeface="Ultra"/>
              <a:ea typeface="Ultra"/>
              <a:cs typeface="Ultra"/>
              <a:sym typeface="Ultra"/>
            </a:endParaRPr>
          </a:p>
        </p:txBody>
      </p:sp>
      <p:sp>
        <p:nvSpPr>
          <p:cNvPr id="104" name="Google Shape;104;p21"/>
          <p:cNvSpPr txBox="1"/>
          <p:nvPr>
            <p:ph idx="1" type="body"/>
          </p:nvPr>
        </p:nvSpPr>
        <p:spPr>
          <a:xfrm>
            <a:off x="222625" y="1825125"/>
            <a:ext cx="2313900" cy="3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t>What do we mean by a ‘gut reaction’?</a:t>
            </a:r>
            <a:endParaRPr sz="2000"/>
          </a:p>
          <a:p>
            <a:pPr indent="0" lvl="0" marL="0" rtl="0" algn="l">
              <a:spcBef>
                <a:spcPts val="1600"/>
              </a:spcBef>
              <a:spcAft>
                <a:spcPts val="1600"/>
              </a:spcAft>
              <a:buNone/>
            </a:pPr>
            <a:r>
              <a:rPr lang="en-GB" sz="2000"/>
              <a:t>Do you ‘go with your gut’, or think things through?</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255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solidFill>
                  <a:srgbClr val="45818E"/>
                </a:solidFill>
                <a:latin typeface="Ultra"/>
                <a:ea typeface="Ultra"/>
                <a:cs typeface="Ultra"/>
                <a:sym typeface="Ultra"/>
              </a:rPr>
              <a:t>Thinking about intuition</a:t>
            </a:r>
            <a:endParaRPr sz="4000">
              <a:solidFill>
                <a:srgbClr val="45818E"/>
              </a:solidFill>
              <a:latin typeface="Ultra"/>
              <a:ea typeface="Ultra"/>
              <a:cs typeface="Ultra"/>
              <a:sym typeface="Ultra"/>
            </a:endParaRPr>
          </a:p>
        </p:txBody>
      </p:sp>
      <p:sp>
        <p:nvSpPr>
          <p:cNvPr id="110" name="Google Shape;110;p22"/>
          <p:cNvSpPr txBox="1"/>
          <p:nvPr>
            <p:ph idx="1" type="body"/>
          </p:nvPr>
        </p:nvSpPr>
        <p:spPr>
          <a:xfrm>
            <a:off x="311700" y="1152475"/>
            <a:ext cx="5332200" cy="631200"/>
          </a:xfrm>
          <a:prstGeom prst="rect">
            <a:avLst/>
          </a:prstGeom>
          <a:solidFill>
            <a:srgbClr val="D0E0E3"/>
          </a:solidFill>
        </p:spPr>
        <p:txBody>
          <a:bodyPr anchorCtr="0" anchor="t" bIns="91425" lIns="91425" spcFirstLastPara="1" rIns="91425" wrap="square" tIns="91425">
            <a:noAutofit/>
          </a:bodyPr>
          <a:lstStyle/>
          <a:p>
            <a:pPr indent="0" lvl="0" marL="0" rtl="0" algn="l">
              <a:spcBef>
                <a:spcPts val="0"/>
              </a:spcBef>
              <a:spcAft>
                <a:spcPts val="0"/>
              </a:spcAft>
              <a:buNone/>
            </a:pPr>
            <a:r>
              <a:rPr lang="en-GB" sz="1200"/>
              <a:t>Intuition is a spiritual faculty and does not explain, but simply points the way.</a:t>
            </a:r>
            <a:endParaRPr sz="1200"/>
          </a:p>
          <a:p>
            <a:pPr indent="0" lvl="0" marL="0" rtl="0" algn="l">
              <a:spcBef>
                <a:spcPts val="0"/>
              </a:spcBef>
              <a:spcAft>
                <a:spcPts val="0"/>
              </a:spcAft>
              <a:buNone/>
            </a:pPr>
            <a:r>
              <a:rPr b="1" lang="en-GB" sz="1200"/>
              <a:t>Florence Scovel Shinn</a:t>
            </a:r>
            <a:endParaRPr b="1" sz="1200"/>
          </a:p>
          <a:p>
            <a:pPr indent="0" lvl="0" marL="0" rtl="0" algn="l">
              <a:spcBef>
                <a:spcPts val="0"/>
              </a:spcBef>
              <a:spcAft>
                <a:spcPts val="0"/>
              </a:spcAft>
              <a:buNone/>
            </a:pPr>
            <a:r>
              <a:t/>
            </a:r>
            <a:endParaRPr b="1" sz="1200"/>
          </a:p>
        </p:txBody>
      </p:sp>
      <p:sp>
        <p:nvSpPr>
          <p:cNvPr id="111" name="Google Shape;111;p22"/>
          <p:cNvSpPr txBox="1"/>
          <p:nvPr/>
        </p:nvSpPr>
        <p:spPr>
          <a:xfrm>
            <a:off x="311575" y="1916575"/>
            <a:ext cx="5332200" cy="5727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The only real valuable thing is intuition.</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GB" sz="1200">
                <a:solidFill>
                  <a:schemeClr val="dk2"/>
                </a:solidFill>
                <a:latin typeface="Proxima Nova"/>
                <a:ea typeface="Proxima Nova"/>
                <a:cs typeface="Proxima Nova"/>
                <a:sym typeface="Proxima Nova"/>
              </a:rPr>
              <a:t>Albert Einstein</a:t>
            </a:r>
            <a:endParaRPr b="1"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p:txBody>
      </p:sp>
      <p:sp>
        <p:nvSpPr>
          <p:cNvPr id="112" name="Google Shape;112;p22"/>
          <p:cNvSpPr txBox="1"/>
          <p:nvPr/>
        </p:nvSpPr>
        <p:spPr>
          <a:xfrm>
            <a:off x="326450" y="2634000"/>
            <a:ext cx="5317200" cy="6312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Intuition is the clear conception of the whole at once.</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GB" sz="1200">
                <a:solidFill>
                  <a:schemeClr val="dk2"/>
                </a:solidFill>
                <a:latin typeface="Proxima Nova"/>
                <a:ea typeface="Proxima Nova"/>
                <a:cs typeface="Proxima Nova"/>
                <a:sym typeface="Proxima Nova"/>
              </a:rPr>
              <a:t>Johann Kaspar Lavater</a:t>
            </a:r>
            <a:endParaRPr b="1"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p:txBody>
      </p:sp>
      <p:sp>
        <p:nvSpPr>
          <p:cNvPr id="113" name="Google Shape;113;p22"/>
          <p:cNvSpPr txBox="1"/>
          <p:nvPr/>
        </p:nvSpPr>
        <p:spPr>
          <a:xfrm>
            <a:off x="311500" y="3414975"/>
            <a:ext cx="5332200" cy="6312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Intuition will tell the thinking mind where to look next.</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GB" sz="1200">
                <a:solidFill>
                  <a:schemeClr val="dk2"/>
                </a:solidFill>
                <a:latin typeface="Proxima Nova"/>
                <a:ea typeface="Proxima Nova"/>
                <a:cs typeface="Proxima Nova"/>
                <a:sym typeface="Proxima Nova"/>
              </a:rPr>
              <a:t>Jonas Salk</a:t>
            </a:r>
            <a:endParaRPr b="1"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p:txBody>
      </p:sp>
      <p:sp>
        <p:nvSpPr>
          <p:cNvPr id="114" name="Google Shape;114;p22"/>
          <p:cNvSpPr txBox="1"/>
          <p:nvPr/>
        </p:nvSpPr>
        <p:spPr>
          <a:xfrm>
            <a:off x="326450" y="4195950"/>
            <a:ext cx="5317200" cy="757200"/>
          </a:xfrm>
          <a:prstGeom prst="rect">
            <a:avLst/>
          </a:prstGeom>
          <a:solidFill>
            <a:srgbClr val="EAD1DC"/>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Many ideas happen to us. We have intuition, we have feeling, we have emotion, all of that happens, we don't decide to do it. We don't control it.</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GB" sz="1200">
                <a:solidFill>
                  <a:schemeClr val="dk2"/>
                </a:solidFill>
                <a:latin typeface="Proxima Nova"/>
                <a:ea typeface="Proxima Nova"/>
                <a:cs typeface="Proxima Nova"/>
                <a:sym typeface="Proxima Nova"/>
              </a:rPr>
              <a:t>Daniel Kahneman</a:t>
            </a:r>
            <a:endParaRPr sz="1200">
              <a:latin typeface="Proxima Nova"/>
              <a:ea typeface="Proxima Nova"/>
              <a:cs typeface="Proxima Nova"/>
              <a:sym typeface="Proxima Nova"/>
            </a:endParaRPr>
          </a:p>
        </p:txBody>
      </p:sp>
      <p:sp>
        <p:nvSpPr>
          <p:cNvPr id="115" name="Google Shape;115;p22"/>
          <p:cNvSpPr txBox="1"/>
          <p:nvPr/>
        </p:nvSpPr>
        <p:spPr>
          <a:xfrm>
            <a:off x="5955250" y="1152475"/>
            <a:ext cx="2877000" cy="3800700"/>
          </a:xfrm>
          <a:prstGeom prst="rect">
            <a:avLst/>
          </a:prstGeom>
          <a:solidFill>
            <a:srgbClr val="A2C4C9"/>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434343"/>
                </a:solidFill>
                <a:latin typeface="Proxima Nova"/>
                <a:ea typeface="Proxima Nova"/>
                <a:cs typeface="Proxima Nova"/>
                <a:sym typeface="Proxima Nova"/>
              </a:rPr>
              <a:t>Read through the 5 quotes about intuition.</a:t>
            </a:r>
            <a:endParaRPr sz="1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GB" sz="1800">
                <a:solidFill>
                  <a:srgbClr val="434343"/>
                </a:solidFill>
                <a:latin typeface="Proxima Nova"/>
                <a:ea typeface="Proxima Nova"/>
                <a:cs typeface="Proxima Nova"/>
                <a:sym typeface="Proxima Nova"/>
              </a:rPr>
              <a:t>What do they tell us about:</a:t>
            </a:r>
            <a:endParaRPr sz="1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800">
              <a:solidFill>
                <a:srgbClr val="434343"/>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434343"/>
              </a:buClr>
              <a:buSzPts val="1800"/>
              <a:buFont typeface="Proxima Nova"/>
              <a:buAutoNum type="alphaLcParenR"/>
            </a:pPr>
            <a:r>
              <a:rPr lang="en-GB" sz="1800">
                <a:solidFill>
                  <a:srgbClr val="434343"/>
                </a:solidFill>
                <a:latin typeface="Proxima Nova"/>
                <a:ea typeface="Proxima Nova"/>
                <a:cs typeface="Proxima Nova"/>
                <a:sym typeface="Proxima Nova"/>
              </a:rPr>
              <a:t>How intuition works</a:t>
            </a:r>
            <a:endParaRPr sz="1800">
              <a:solidFill>
                <a:srgbClr val="434343"/>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434343"/>
              </a:buClr>
              <a:buSzPts val="1800"/>
              <a:buFont typeface="Proxima Nova"/>
              <a:buAutoNum type="alphaLcParenR"/>
            </a:pPr>
            <a:r>
              <a:rPr lang="en-GB" sz="1800">
                <a:solidFill>
                  <a:srgbClr val="434343"/>
                </a:solidFill>
                <a:latin typeface="Proxima Nova"/>
                <a:ea typeface="Proxima Nova"/>
                <a:cs typeface="Proxima Nova"/>
                <a:sym typeface="Proxima Nova"/>
              </a:rPr>
              <a:t>What intuition is for</a:t>
            </a:r>
            <a:endParaRPr sz="1800">
              <a:solidFill>
                <a:srgbClr val="434343"/>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434343"/>
              </a:buClr>
              <a:buSzPts val="1800"/>
              <a:buFont typeface="Proxima Nova"/>
              <a:buAutoNum type="alphaLcParenR"/>
            </a:pPr>
            <a:r>
              <a:rPr lang="en-GB" sz="1800">
                <a:solidFill>
                  <a:srgbClr val="434343"/>
                </a:solidFill>
                <a:latin typeface="Proxima Nova"/>
                <a:ea typeface="Proxima Nova"/>
                <a:cs typeface="Proxima Nova"/>
                <a:sym typeface="Proxima Nova"/>
              </a:rPr>
              <a:t>The benefits, and the </a:t>
            </a:r>
            <a:r>
              <a:rPr lang="en-GB" sz="1800">
                <a:solidFill>
                  <a:srgbClr val="434343"/>
                </a:solidFill>
                <a:latin typeface="Proxima Nova"/>
                <a:ea typeface="Proxima Nova"/>
                <a:cs typeface="Proxima Nova"/>
                <a:sym typeface="Proxima Nova"/>
              </a:rPr>
              <a:t>limitations,</a:t>
            </a:r>
            <a:r>
              <a:rPr lang="en-GB" sz="1800">
                <a:solidFill>
                  <a:srgbClr val="434343"/>
                </a:solidFill>
                <a:latin typeface="Proxima Nova"/>
                <a:ea typeface="Proxima Nova"/>
                <a:cs typeface="Proxima Nova"/>
                <a:sym typeface="Proxima Nova"/>
              </a:rPr>
              <a:t> of intuition</a:t>
            </a:r>
            <a:endParaRPr sz="18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800">
              <a:solidFill>
                <a:srgbClr val="434343"/>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215200" y="819625"/>
            <a:ext cx="3530100" cy="80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rgbClr val="45818E"/>
                </a:solidFill>
                <a:latin typeface="Ultra"/>
                <a:ea typeface="Ultra"/>
                <a:cs typeface="Ultra"/>
                <a:sym typeface="Ultra"/>
              </a:rPr>
              <a:t>Daniel Kahneman: thinking fast &amp; slow </a:t>
            </a:r>
            <a:endParaRPr sz="2000">
              <a:solidFill>
                <a:srgbClr val="45818E"/>
              </a:solidFill>
              <a:latin typeface="Ultra"/>
              <a:ea typeface="Ultra"/>
              <a:cs typeface="Ultra"/>
              <a:sym typeface="Ultra"/>
            </a:endParaRPr>
          </a:p>
        </p:txBody>
      </p:sp>
      <p:sp>
        <p:nvSpPr>
          <p:cNvPr id="121" name="Google Shape;121;p23"/>
          <p:cNvSpPr txBox="1"/>
          <p:nvPr>
            <p:ph idx="1" type="body"/>
          </p:nvPr>
        </p:nvSpPr>
        <p:spPr>
          <a:xfrm>
            <a:off x="148475" y="1866450"/>
            <a:ext cx="3500100" cy="2634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GB" sz="1400"/>
              <a:t>What are ‘s</a:t>
            </a:r>
            <a:r>
              <a:rPr lang="en-GB" sz="1400"/>
              <a:t>ystem 1’ and ‘system 2’ thinking?</a:t>
            </a:r>
            <a:endParaRPr sz="1400"/>
          </a:p>
          <a:p>
            <a:pPr indent="-317500" lvl="0" marL="457200" rtl="0" algn="l">
              <a:spcBef>
                <a:spcPts val="1000"/>
              </a:spcBef>
              <a:spcAft>
                <a:spcPts val="0"/>
              </a:spcAft>
              <a:buSzPts val="1400"/>
              <a:buAutoNum type="arabicPeriod"/>
            </a:pPr>
            <a:r>
              <a:rPr lang="en-GB" sz="1400"/>
              <a:t>What are the advantages of </a:t>
            </a:r>
            <a:r>
              <a:rPr b="1" lang="en-GB" sz="1400"/>
              <a:t>both</a:t>
            </a:r>
            <a:r>
              <a:rPr lang="en-GB" sz="1400"/>
              <a:t> types of thinking? In your answer, mention prejudice, stereotypes, reducing biases, and paralysis by analysis</a:t>
            </a:r>
            <a:endParaRPr sz="1400"/>
          </a:p>
          <a:p>
            <a:pPr indent="-317500" lvl="0" marL="457200" rtl="0" algn="l">
              <a:spcBef>
                <a:spcPts val="1000"/>
              </a:spcBef>
              <a:spcAft>
                <a:spcPts val="1000"/>
              </a:spcAft>
              <a:buSzPts val="1400"/>
              <a:buAutoNum type="arabicPeriod"/>
            </a:pPr>
            <a:r>
              <a:rPr lang="en-GB" sz="1400"/>
              <a:t>Which real-life situation does he place the failure of thinking within?</a:t>
            </a:r>
            <a:endParaRPr sz="1400"/>
          </a:p>
        </p:txBody>
      </p:sp>
      <p:pic>
        <p:nvPicPr>
          <p:cNvPr descr="Daniel Kahneman, Nobel laureate and father of behavioural economics, talks about the cognitive biases that affect our decision-making, a topic explored in his book, Thinking Fast and Slow. &#10;&#10;Kahneman posits two cognitive systems, which he labels 'System 1' - given over to snap, intuitive judgments, and 'System 2' - which we use consciously to solve problems in a more rational way." id="122" name="Google Shape;122;p23" title="Daniel Kahneman Interview - Nobel Laureate - The Guardian">
            <a:hlinkClick r:id="rId3"/>
          </p:cNvPr>
          <p:cNvPicPr preferRelativeResize="0"/>
          <p:nvPr/>
        </p:nvPicPr>
        <p:blipFill>
          <a:blip r:embed="rId4">
            <a:alphaModFix/>
          </a:blip>
          <a:stretch>
            <a:fillRect/>
          </a:stretch>
        </p:blipFill>
        <p:spPr>
          <a:xfrm>
            <a:off x="3923400" y="819625"/>
            <a:ext cx="4908900" cy="3681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288325" y="428650"/>
            <a:ext cx="2409600" cy="12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rgbClr val="45818E"/>
                </a:solidFill>
                <a:latin typeface="Ultra"/>
                <a:ea typeface="Ultra"/>
                <a:cs typeface="Ultra"/>
                <a:sym typeface="Ultra"/>
              </a:rPr>
              <a:t>The dangers of intuition - mathematics</a:t>
            </a:r>
            <a:endParaRPr sz="2000">
              <a:solidFill>
                <a:srgbClr val="45818E"/>
              </a:solidFill>
              <a:latin typeface="Ultra"/>
              <a:ea typeface="Ultra"/>
              <a:cs typeface="Ultra"/>
              <a:sym typeface="Ultra"/>
            </a:endParaRPr>
          </a:p>
        </p:txBody>
      </p:sp>
      <p:sp>
        <p:nvSpPr>
          <p:cNvPr id="128" name="Google Shape;128;p24"/>
          <p:cNvSpPr txBox="1"/>
          <p:nvPr>
            <p:ph idx="1" type="body"/>
          </p:nvPr>
        </p:nvSpPr>
        <p:spPr>
          <a:xfrm>
            <a:off x="288325" y="1718950"/>
            <a:ext cx="2368500" cy="29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Watch the first minute of the Monty Hall problem </a:t>
            </a:r>
            <a:r>
              <a:rPr lang="en-GB" sz="1200" u="sng">
                <a:solidFill>
                  <a:schemeClr val="hlink"/>
                </a:solidFill>
                <a:hlinkClick r:id="rId3"/>
              </a:rPr>
              <a:t>video</a:t>
            </a:r>
            <a:r>
              <a:rPr lang="en-GB" sz="1200"/>
              <a:t>.</a:t>
            </a:r>
            <a:endParaRPr sz="1200"/>
          </a:p>
          <a:p>
            <a:pPr indent="-304800" lvl="0" marL="457200" rtl="0" algn="l">
              <a:spcBef>
                <a:spcPts val="0"/>
              </a:spcBef>
              <a:spcAft>
                <a:spcPts val="0"/>
              </a:spcAft>
              <a:buSzPts val="1200"/>
              <a:buChar char="●"/>
            </a:pPr>
            <a:r>
              <a:rPr lang="en-GB" sz="1200"/>
              <a:t>What would you have done?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Watch the rest of the video.</a:t>
            </a:r>
            <a:endParaRPr sz="1200"/>
          </a:p>
          <a:p>
            <a:pPr indent="-304800" lvl="0" marL="457200" rtl="0" algn="l">
              <a:spcBef>
                <a:spcPts val="0"/>
              </a:spcBef>
              <a:spcAft>
                <a:spcPts val="0"/>
              </a:spcAft>
              <a:buSzPts val="1200"/>
              <a:buChar char="●"/>
            </a:pPr>
            <a:r>
              <a:rPr lang="en-GB" sz="1200"/>
              <a:t>Why do most people get this wrong?</a:t>
            </a:r>
            <a:endParaRPr sz="1200"/>
          </a:p>
          <a:p>
            <a:pPr indent="-304800" lvl="0" marL="457200" rtl="0" algn="l">
              <a:spcBef>
                <a:spcPts val="0"/>
              </a:spcBef>
              <a:spcAft>
                <a:spcPts val="0"/>
              </a:spcAft>
              <a:buSzPts val="1200"/>
              <a:buChar char="●"/>
            </a:pPr>
            <a:r>
              <a:rPr lang="en-GB" sz="1200"/>
              <a:t>What does this reveal about trusting our intuition when it comes to mathematics?</a:t>
            </a:r>
            <a:endParaRPr sz="1200"/>
          </a:p>
        </p:txBody>
      </p:sp>
      <p:pic>
        <p:nvPicPr>
          <p:cNvPr id="129" name="Google Shape;129;p24"/>
          <p:cNvPicPr preferRelativeResize="0"/>
          <p:nvPr/>
        </p:nvPicPr>
        <p:blipFill>
          <a:blip r:embed="rId4">
            <a:alphaModFix/>
          </a:blip>
          <a:stretch>
            <a:fillRect/>
          </a:stretch>
        </p:blipFill>
        <p:spPr>
          <a:xfrm>
            <a:off x="2934725" y="428650"/>
            <a:ext cx="6209275" cy="4202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185550" y="575675"/>
            <a:ext cx="3344700" cy="90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rgbClr val="45818E"/>
                </a:solidFill>
                <a:latin typeface="Ultra"/>
                <a:ea typeface="Ultra"/>
                <a:cs typeface="Ultra"/>
                <a:sym typeface="Ultra"/>
              </a:rPr>
              <a:t>P</a:t>
            </a:r>
            <a:r>
              <a:rPr lang="en-GB" sz="2200">
                <a:solidFill>
                  <a:srgbClr val="45818E"/>
                </a:solidFill>
                <a:latin typeface="Ultra"/>
                <a:ea typeface="Ultra"/>
                <a:cs typeface="Ultra"/>
                <a:sym typeface="Ultra"/>
              </a:rPr>
              <a:t>roblems of intuition: natural sciences</a:t>
            </a:r>
            <a:endParaRPr sz="2200">
              <a:solidFill>
                <a:srgbClr val="45818E"/>
              </a:solidFill>
              <a:latin typeface="Ultra"/>
              <a:ea typeface="Ultra"/>
              <a:cs typeface="Ultra"/>
              <a:sym typeface="Ultra"/>
            </a:endParaRPr>
          </a:p>
          <a:p>
            <a:pPr indent="0" lvl="0" marL="0" rtl="0" algn="l">
              <a:spcBef>
                <a:spcPts val="0"/>
              </a:spcBef>
              <a:spcAft>
                <a:spcPts val="0"/>
              </a:spcAft>
              <a:buNone/>
            </a:pPr>
            <a:r>
              <a:t/>
            </a:r>
            <a:endParaRPr sz="2000"/>
          </a:p>
        </p:txBody>
      </p:sp>
      <p:sp>
        <p:nvSpPr>
          <p:cNvPr id="135" name="Google Shape;135;p25"/>
          <p:cNvSpPr txBox="1"/>
          <p:nvPr>
            <p:ph idx="1" type="body"/>
          </p:nvPr>
        </p:nvSpPr>
        <p:spPr>
          <a:xfrm>
            <a:off x="126225" y="1791725"/>
            <a:ext cx="3240900" cy="2614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How can our intuition mislead us when it comes to understanding laws within the natural sciences (eg the ‘true’ nature of gravity).</a:t>
            </a:r>
            <a:endParaRPr sz="1500"/>
          </a:p>
          <a:p>
            <a:pPr indent="-323850" lvl="0" marL="457200" rtl="0" algn="l">
              <a:spcBef>
                <a:spcPts val="1000"/>
              </a:spcBef>
              <a:spcAft>
                <a:spcPts val="1000"/>
              </a:spcAft>
              <a:buSzPts val="1500"/>
              <a:buChar char="●"/>
            </a:pPr>
            <a:r>
              <a:rPr lang="en-GB" sz="1500"/>
              <a:t>Can you think of any other intuitive feelings about the natural world that might lead us astray?</a:t>
            </a:r>
            <a:endParaRPr sz="1500"/>
          </a:p>
        </p:txBody>
      </p:sp>
      <p:pic>
        <p:nvPicPr>
          <p:cNvPr descr="Subscribe and 🔔 to OFFICIAL BBC YouTube 👉 https://bit.ly/2IXqEIn&#10;Stream original BBC programmes FIRST on BBC iPlayer 👉 https://bbc.in/2J18jYJ&#10;&#10;Brian Cox visits NASA’s Space Power Facility in Ohio to see what happens when a bowling ball and a feather are dropped together under the conditions of outer space.&#10;&#10;In this episode, Professor Brian Cox explores our origins, place and destiny in the universe. We all start our lives thinking that we are at the centre of the universe, surrounded by our family and the world as it spins around us. But the urge to explore is strong. Brian tells the story of how our innate human curiosity has led us from feeling that we are at the centre of everything, to our modern understanding of our true place in space and time - that we are living 13.8 billion years from the beginning of the universe, on a mere speck of rock in a possibly infinite expanse of space.&#10;&#10;Human Universe | Series 1 Episode 4 | BBC Four&#10;&#10;#bbc #HumanUniverse&#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id="136" name="Google Shape;136;p25" title="Brian Cox visits the world's biggest vacuum | Human Universe - BBC">
            <a:hlinkClick r:id="rId3"/>
          </p:cNvPr>
          <p:cNvPicPr preferRelativeResize="0"/>
          <p:nvPr/>
        </p:nvPicPr>
        <p:blipFill>
          <a:blip r:embed="rId4">
            <a:alphaModFix/>
          </a:blip>
          <a:stretch>
            <a:fillRect/>
          </a:stretch>
        </p:blipFill>
        <p:spPr>
          <a:xfrm>
            <a:off x="3715575" y="575676"/>
            <a:ext cx="5107675" cy="3830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Subscribe and 🔔 to OFFICIAL BBC YouTube 👉 https://bit.ly/2IXqEIn&#10;Stream original BBC programmes FIRST on BBC iPlayer 👉 https://bbc.in/2J18jYJ&#10;&#10;More about this programme: http://www.bbc.co.uk/programmes/b00wgq0l &#10;Hans Rosling's famous lectures combine enormous quantities of public data with a sport's commentator's style to reveal the story of the world's past, present and future development. Now he explores stats in a way he has never done before - using augmented reality animation. In this spectacular section of 'The Joy of Stats' he tells the story of the world in 200 countries over 200 years using 120,000 numbers - in just four minutes. Plotting life expectancy against income for every country since 1810, Hans shows how the world we live in is radically different from the world most of us imagine.&#10;&#10;#bbc&#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id="141" name="Google Shape;141;p26" title="Hans Rosling's 200 Countries, 200 Years, 4 Minutes - The Joy of Stats - BBC Four">
            <a:hlinkClick r:id="rId3"/>
          </p:cNvPr>
          <p:cNvPicPr preferRelativeResize="0"/>
          <p:nvPr/>
        </p:nvPicPr>
        <p:blipFill>
          <a:blip r:embed="rId4">
            <a:alphaModFix/>
          </a:blip>
          <a:stretch>
            <a:fillRect/>
          </a:stretch>
        </p:blipFill>
        <p:spPr>
          <a:xfrm>
            <a:off x="3833508" y="691113"/>
            <a:ext cx="5015034" cy="3761276"/>
          </a:xfrm>
          <a:prstGeom prst="rect">
            <a:avLst/>
          </a:prstGeom>
          <a:noFill/>
          <a:ln>
            <a:noFill/>
          </a:ln>
        </p:spPr>
      </p:pic>
      <p:sp>
        <p:nvSpPr>
          <p:cNvPr id="142" name="Google Shape;142;p26"/>
          <p:cNvSpPr txBox="1"/>
          <p:nvPr>
            <p:ph type="title"/>
          </p:nvPr>
        </p:nvSpPr>
        <p:spPr>
          <a:xfrm>
            <a:off x="259700" y="691125"/>
            <a:ext cx="3375300" cy="8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latin typeface="Ultra"/>
                <a:ea typeface="Ultra"/>
                <a:cs typeface="Ultra"/>
                <a:sym typeface="Ultra"/>
              </a:rPr>
              <a:t>Problems of intuition:</a:t>
            </a:r>
            <a:r>
              <a:rPr lang="en-GB" sz="1800">
                <a:solidFill>
                  <a:srgbClr val="45818E"/>
                </a:solidFill>
                <a:latin typeface="Ultra"/>
                <a:ea typeface="Ultra"/>
                <a:cs typeface="Ultra"/>
                <a:sym typeface="Ultra"/>
              </a:rPr>
              <a:t> human sciences</a:t>
            </a:r>
            <a:endParaRPr sz="1800">
              <a:solidFill>
                <a:srgbClr val="45818E"/>
              </a:solidFill>
              <a:latin typeface="Ultra"/>
              <a:ea typeface="Ultra"/>
              <a:cs typeface="Ultra"/>
              <a:sym typeface="Ultra"/>
            </a:endParaRPr>
          </a:p>
          <a:p>
            <a:pPr indent="0" lvl="0" marL="0" rtl="0" algn="l">
              <a:spcBef>
                <a:spcPts val="0"/>
              </a:spcBef>
              <a:spcAft>
                <a:spcPts val="0"/>
              </a:spcAft>
              <a:buNone/>
            </a:pPr>
            <a:r>
              <a:t/>
            </a:r>
            <a:endParaRPr sz="2000">
              <a:solidFill>
                <a:srgbClr val="45818E"/>
              </a:solidFill>
            </a:endParaRPr>
          </a:p>
        </p:txBody>
      </p:sp>
      <p:sp>
        <p:nvSpPr>
          <p:cNvPr id="143" name="Google Shape;143;p26"/>
          <p:cNvSpPr txBox="1"/>
          <p:nvPr>
            <p:ph idx="1" type="body"/>
          </p:nvPr>
        </p:nvSpPr>
        <p:spPr>
          <a:xfrm>
            <a:off x="259700" y="1713900"/>
            <a:ext cx="3233400" cy="2738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How many of Hans Rosling’s statistics surprise you?</a:t>
            </a:r>
            <a:endParaRPr sz="1800"/>
          </a:p>
          <a:p>
            <a:pPr indent="-342900" lvl="0" marL="457200" rtl="0" algn="l">
              <a:spcBef>
                <a:spcPts val="1000"/>
              </a:spcBef>
              <a:spcAft>
                <a:spcPts val="1000"/>
              </a:spcAft>
              <a:buSzPts val="1800"/>
              <a:buChar char="●"/>
            </a:pPr>
            <a:r>
              <a:rPr lang="en-GB" sz="1800"/>
              <a:t>What does this tell you about the way in which we understand the world via our intuitive feelings?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7"/>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49" name="Google Shape;149;p27"/>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50" name="Google Shape;150;p27"/>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200"/>
              <a:t>Related exhibition prompt</a:t>
            </a:r>
            <a:r>
              <a:rPr lang="en-GB" sz="2200"/>
              <a:t> </a:t>
            </a:r>
            <a:r>
              <a:rPr i="1" lang="en-GB" sz="2200"/>
              <a:t>What counts as knowledge?(IAP-1) </a:t>
            </a:r>
            <a:endParaRPr i="1" sz="2200"/>
          </a:p>
          <a:p>
            <a:pPr indent="-368300" lvl="0" marL="457200" rtl="0" algn="l">
              <a:spcBef>
                <a:spcPts val="1600"/>
              </a:spcBef>
              <a:spcAft>
                <a:spcPts val="0"/>
              </a:spcAft>
              <a:buSzPts val="2200"/>
              <a:buChar char="●"/>
            </a:pPr>
            <a:r>
              <a:rPr lang="en-GB" sz="2200"/>
              <a:t>Refer to the ideas from this lesson to answer this question.</a:t>
            </a:r>
            <a:endParaRPr sz="2200"/>
          </a:p>
          <a:p>
            <a:pPr indent="-368300" lvl="0" marL="457200" rtl="0" algn="l">
              <a:spcBef>
                <a:spcPts val="1000"/>
              </a:spcBef>
              <a:spcAft>
                <a:spcPts val="0"/>
              </a:spcAft>
              <a:buSzPts val="2200"/>
              <a:buChar char="●"/>
            </a:pPr>
            <a:r>
              <a:rPr lang="en-GB" sz="2200"/>
              <a:t>For example, think about whether knowledge gained via intuition really qualifies as knowledge.</a:t>
            </a:r>
            <a:endParaRPr sz="2200"/>
          </a:p>
          <a:p>
            <a:pPr indent="-368300" lvl="0" marL="457200" rtl="0" algn="l">
              <a:spcBef>
                <a:spcPts val="1000"/>
              </a:spcBef>
              <a:spcAft>
                <a:spcPts val="0"/>
              </a:spcAft>
              <a:buSzPts val="2200"/>
              <a:buChar char="●"/>
            </a:pPr>
            <a:r>
              <a:rPr lang="en-GB" sz="2200"/>
              <a:t>Which objects could help to illustrate your answer?</a:t>
            </a:r>
            <a:endParaRPr sz="2200"/>
          </a:p>
          <a:p>
            <a:pPr indent="0" lvl="0" marL="0" rtl="0" algn="l">
              <a:spcBef>
                <a:spcPts val="1000"/>
              </a:spcBef>
              <a:spcAft>
                <a:spcPts val="1600"/>
              </a:spcAft>
              <a:buNone/>
            </a:pPr>
            <a:r>
              <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8"/>
          <p:cNvPicPr preferRelativeResize="0"/>
          <p:nvPr/>
        </p:nvPicPr>
        <p:blipFill rotWithShape="1">
          <a:blip r:embed="rId3">
            <a:alphaModFix/>
          </a:blip>
          <a:srcRect b="0" l="7814" r="17619" t="0"/>
          <a:stretch/>
        </p:blipFill>
        <p:spPr>
          <a:xfrm>
            <a:off x="326950" y="261675"/>
            <a:ext cx="5052600" cy="4516201"/>
          </a:xfrm>
          <a:prstGeom prst="rect">
            <a:avLst/>
          </a:prstGeom>
          <a:noFill/>
          <a:ln cap="flat" cmpd="sng" w="9525">
            <a:solidFill>
              <a:srgbClr val="D9D9D9"/>
            </a:solidFill>
            <a:prstDash val="solid"/>
            <a:round/>
            <a:headEnd len="sm" w="sm" type="none"/>
            <a:tailEnd len="sm" w="sm" type="none"/>
          </a:ln>
        </p:spPr>
      </p:pic>
      <p:sp>
        <p:nvSpPr>
          <p:cNvPr id="156" name="Google Shape;156;p28"/>
          <p:cNvSpPr txBox="1"/>
          <p:nvPr>
            <p:ph idx="1" type="body"/>
          </p:nvPr>
        </p:nvSpPr>
        <p:spPr>
          <a:xfrm>
            <a:off x="6153250" y="1217550"/>
            <a:ext cx="2690700" cy="28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When should we rely on our intuition?</a:t>
            </a:r>
            <a:endParaRPr sz="2400"/>
          </a:p>
          <a:p>
            <a:pPr indent="0" lvl="0" marL="0" rtl="0" algn="l">
              <a:spcBef>
                <a:spcPts val="1600"/>
              </a:spcBef>
              <a:spcAft>
                <a:spcPts val="1600"/>
              </a:spcAft>
              <a:buNone/>
            </a:pPr>
            <a:r>
              <a:rPr lang="en-GB" sz="2400"/>
              <a:t>When should we be careful about trusting it?</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