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Fugaz One"/>
      <p:regular r:id="rId22"/>
    </p:embeddedFont>
    <p:embeddedFont>
      <p:font typeface="Ultra"/>
      <p:regular r:id="rId23"/>
    </p:embeddedFont>
    <p:embeddedFont>
      <p:font typeface="Alfa Slab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D293D8-68F9-415C-AE47-1D2026B0D430}">
  <a:tblStyle styleId="{A3D293D8-68F9-415C-AE47-1D2026B0D43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22" Type="http://schemas.openxmlformats.org/officeDocument/2006/relationships/font" Target="fonts/FugazOne-regular.fntdata"/><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24" Type="http://schemas.openxmlformats.org/officeDocument/2006/relationships/font" Target="fonts/AlfaSlabOne-regular.fntdata"/><Relationship Id="rId12" Type="http://schemas.openxmlformats.org/officeDocument/2006/relationships/slide" Target="slides/slide7.xml"/><Relationship Id="rId23" Type="http://schemas.openxmlformats.org/officeDocument/2006/relationships/font" Target="fonts/Ultr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LZe3Eco3ODajHqJLxUU2sa6iZ00Jcmql9ZxwI13XcY/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61ca81aa86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1ca81aa8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fdb49be28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fdb49be28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Hopefully </a:t>
            </a:r>
            <a:r>
              <a:rPr i="1" lang="en-GB">
                <a:latin typeface="Proxima Nova"/>
                <a:ea typeface="Proxima Nova"/>
                <a:cs typeface="Proxima Nova"/>
                <a:sym typeface="Proxima Nova"/>
              </a:rPr>
              <a:t>lots</a:t>
            </a:r>
            <a:r>
              <a:rPr lang="en-GB">
                <a:latin typeface="Proxima Nova"/>
                <a:ea typeface="Proxima Nova"/>
                <a:cs typeface="Proxima Nova"/>
                <a:sym typeface="Proxima Nova"/>
              </a:rPr>
              <a:t> of places - even if students haven’t even travelled or spent time in lots of places!</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BQ6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c43506335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ec43506335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d1b7c4a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0d1b7c4a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BQ6,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3aafee0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3aafee0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Don’t offer any feedback on this yet.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You can probe slightly, and ask, ‘why’?</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fdb49be2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fdb49be2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fdb49be28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fdb49be28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set to play at the right time - from  0.00 - 2.40 (just press play)</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Discuss! </a:t>
            </a:r>
            <a:endParaRPr>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fdb49be28_1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fdb49be28_1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set to play at the right time - from  4.50 - 9.12 (just press play)</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Discuss! </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fdb49be28_1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fdb49be28_1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Get students to follow Selasi’s instructions.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When they have finished, ask them what their answers indicate about the identity and place where they feel they’re ‘from’ - although we should already be moving away from that concept as a way of defining ourselves.</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fdb49be28_1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fdb49be28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set to play at the right time - from  12.34 - 13.46 (just press play)</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Discuss!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fdb49be28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fdb49be28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set to play at the right time - from  15.00 - 15.58 (just press play)</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Discuss!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c435063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c435063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69">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70">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232878" y="219975"/>
            <a:ext cx="2336400" cy="915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60" name="Google Shape;60;p14"/>
          <p:cNvSpPr txBox="1"/>
          <p:nvPr>
            <p:ph idx="1" type="body"/>
          </p:nvPr>
        </p:nvSpPr>
        <p:spPr>
          <a:xfrm>
            <a:off x="232875" y="1290250"/>
            <a:ext cx="2336400" cy="35229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1600"/>
              </a:spcBef>
              <a:spcAft>
                <a:spcPts val="0"/>
              </a:spcAft>
              <a:buClr>
                <a:srgbClr val="000000"/>
              </a:buClr>
              <a:buSzPts val="1200"/>
              <a:buChar char="○"/>
              <a:defRPr sz="1200">
                <a:solidFill>
                  <a:srgbClr val="000000"/>
                </a:solidFill>
              </a:defRPr>
            </a:lvl2pPr>
            <a:lvl3pPr indent="-304800" lvl="2" marL="1371600" algn="l">
              <a:lnSpc>
                <a:spcPct val="115000"/>
              </a:lnSpc>
              <a:spcBef>
                <a:spcPts val="1600"/>
              </a:spcBef>
              <a:spcAft>
                <a:spcPts val="0"/>
              </a:spcAft>
              <a:buClr>
                <a:srgbClr val="000000"/>
              </a:buClr>
              <a:buSzPts val="1200"/>
              <a:buChar char="■"/>
              <a:defRPr sz="1200">
                <a:solidFill>
                  <a:srgbClr val="000000"/>
                </a:solidFill>
              </a:defRPr>
            </a:lvl3pPr>
            <a:lvl4pPr indent="-304800" lvl="3" marL="1828800" algn="l">
              <a:lnSpc>
                <a:spcPct val="115000"/>
              </a:lnSpc>
              <a:spcBef>
                <a:spcPts val="1600"/>
              </a:spcBef>
              <a:spcAft>
                <a:spcPts val="0"/>
              </a:spcAft>
              <a:buClr>
                <a:srgbClr val="000000"/>
              </a:buClr>
              <a:buSzPts val="1200"/>
              <a:buChar char="●"/>
              <a:defRPr sz="1200">
                <a:solidFill>
                  <a:srgbClr val="000000"/>
                </a:solidFill>
              </a:defRPr>
            </a:lvl4pPr>
            <a:lvl5pPr indent="-304800" lvl="4" marL="2286000" algn="l">
              <a:lnSpc>
                <a:spcPct val="115000"/>
              </a:lnSpc>
              <a:spcBef>
                <a:spcPts val="1600"/>
              </a:spcBef>
              <a:spcAft>
                <a:spcPts val="0"/>
              </a:spcAft>
              <a:buClr>
                <a:srgbClr val="000000"/>
              </a:buClr>
              <a:buSzPts val="1200"/>
              <a:buChar char="○"/>
              <a:defRPr sz="1200">
                <a:solidFill>
                  <a:srgbClr val="000000"/>
                </a:solidFill>
              </a:defRPr>
            </a:lvl5pPr>
            <a:lvl6pPr indent="-304800" lvl="5" marL="2743200" algn="l">
              <a:lnSpc>
                <a:spcPct val="115000"/>
              </a:lnSpc>
              <a:spcBef>
                <a:spcPts val="1600"/>
              </a:spcBef>
              <a:spcAft>
                <a:spcPts val="0"/>
              </a:spcAft>
              <a:buClr>
                <a:srgbClr val="000000"/>
              </a:buClr>
              <a:buSzPts val="1200"/>
              <a:buChar char="■"/>
              <a:defRPr sz="1200">
                <a:solidFill>
                  <a:srgbClr val="000000"/>
                </a:solidFill>
              </a:defRPr>
            </a:lvl6pPr>
            <a:lvl7pPr indent="-304800" lvl="6" marL="3200400" algn="l">
              <a:lnSpc>
                <a:spcPct val="115000"/>
              </a:lnSpc>
              <a:spcBef>
                <a:spcPts val="1600"/>
              </a:spcBef>
              <a:spcAft>
                <a:spcPts val="0"/>
              </a:spcAft>
              <a:buClr>
                <a:srgbClr val="000000"/>
              </a:buClr>
              <a:buSzPts val="1200"/>
              <a:buChar char="●"/>
              <a:defRPr sz="1200">
                <a:solidFill>
                  <a:srgbClr val="000000"/>
                </a:solidFill>
              </a:defRPr>
            </a:lvl7pPr>
            <a:lvl8pPr indent="-304800" lvl="7" marL="3657600" algn="l">
              <a:lnSpc>
                <a:spcPct val="115000"/>
              </a:lnSpc>
              <a:spcBef>
                <a:spcPts val="1600"/>
              </a:spcBef>
              <a:spcAft>
                <a:spcPts val="0"/>
              </a:spcAft>
              <a:buClr>
                <a:srgbClr val="000000"/>
              </a:buClr>
              <a:buSzPts val="1200"/>
              <a:buChar char="○"/>
              <a:defRPr sz="1200">
                <a:solidFill>
                  <a:srgbClr val="000000"/>
                </a:solidFill>
              </a:defRPr>
            </a:lvl8pPr>
            <a:lvl9pPr indent="-304800" lvl="8" marL="4114800" algn="l">
              <a:lnSpc>
                <a:spcPct val="115000"/>
              </a:lnSpc>
              <a:spcBef>
                <a:spcPts val="1600"/>
              </a:spcBef>
              <a:spcAft>
                <a:spcPts val="1600"/>
              </a:spcAft>
              <a:buClr>
                <a:srgbClr val="000000"/>
              </a:buClr>
              <a:buSzPts val="1200"/>
              <a:buChar char="■"/>
              <a:defRPr sz="1200">
                <a:solidFill>
                  <a:srgbClr val="000000"/>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71">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66" name="Google Shape;66;p15"/>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72">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1" name="Google Shape;71;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73">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800"/>
              <a:buNone/>
              <a:defRPr b="1" sz="1800">
                <a:solidFill>
                  <a:schemeClr val="dk1"/>
                </a:solidFill>
              </a:defRPr>
            </a:lvl2pPr>
            <a:lvl3pPr lvl="2" algn="l">
              <a:lnSpc>
                <a:spcPct val="100000"/>
              </a:lnSpc>
              <a:spcBef>
                <a:spcPts val="0"/>
              </a:spcBef>
              <a:spcAft>
                <a:spcPts val="0"/>
              </a:spcAft>
              <a:buClr>
                <a:schemeClr val="dk1"/>
              </a:buClr>
              <a:buSzPts val="1800"/>
              <a:buNone/>
              <a:defRPr b="1" sz="1800">
                <a:solidFill>
                  <a:schemeClr val="dk1"/>
                </a:solidFill>
              </a:defRPr>
            </a:lvl3pPr>
            <a:lvl4pPr lvl="3" algn="l">
              <a:lnSpc>
                <a:spcPct val="100000"/>
              </a:lnSpc>
              <a:spcBef>
                <a:spcPts val="0"/>
              </a:spcBef>
              <a:spcAft>
                <a:spcPts val="0"/>
              </a:spcAft>
              <a:buClr>
                <a:schemeClr val="dk1"/>
              </a:buClr>
              <a:buSzPts val="1800"/>
              <a:buNone/>
              <a:defRPr b="1" sz="1800">
                <a:solidFill>
                  <a:schemeClr val="dk1"/>
                </a:solidFill>
              </a:defRPr>
            </a:lvl4pPr>
            <a:lvl5pPr lvl="4" algn="l">
              <a:lnSpc>
                <a:spcPct val="100000"/>
              </a:lnSpc>
              <a:spcBef>
                <a:spcPts val="0"/>
              </a:spcBef>
              <a:spcAft>
                <a:spcPts val="0"/>
              </a:spcAft>
              <a:buClr>
                <a:schemeClr val="dk1"/>
              </a:buClr>
              <a:buSzPts val="1800"/>
              <a:buNone/>
              <a:defRPr b="1" sz="1800">
                <a:solidFill>
                  <a:schemeClr val="dk1"/>
                </a:solidFill>
              </a:defRPr>
            </a:lvl5pPr>
            <a:lvl6pPr lvl="5" algn="l">
              <a:lnSpc>
                <a:spcPct val="100000"/>
              </a:lnSpc>
              <a:spcBef>
                <a:spcPts val="0"/>
              </a:spcBef>
              <a:spcAft>
                <a:spcPts val="0"/>
              </a:spcAft>
              <a:buClr>
                <a:schemeClr val="dk1"/>
              </a:buClr>
              <a:buSzPts val="1800"/>
              <a:buNone/>
              <a:defRPr b="1" sz="1800">
                <a:solidFill>
                  <a:schemeClr val="dk1"/>
                </a:solidFill>
              </a:defRPr>
            </a:lvl6pPr>
            <a:lvl7pPr lvl="6" algn="l">
              <a:lnSpc>
                <a:spcPct val="100000"/>
              </a:lnSpc>
              <a:spcBef>
                <a:spcPts val="0"/>
              </a:spcBef>
              <a:spcAft>
                <a:spcPts val="0"/>
              </a:spcAft>
              <a:buClr>
                <a:schemeClr val="dk1"/>
              </a:buClr>
              <a:buSzPts val="1800"/>
              <a:buNone/>
              <a:defRPr b="1" sz="1800">
                <a:solidFill>
                  <a:schemeClr val="dk1"/>
                </a:solidFill>
              </a:defRPr>
            </a:lvl7pPr>
            <a:lvl8pPr lvl="7" algn="l">
              <a:lnSpc>
                <a:spcPct val="100000"/>
              </a:lnSpc>
              <a:spcBef>
                <a:spcPts val="0"/>
              </a:spcBef>
              <a:spcAft>
                <a:spcPts val="0"/>
              </a:spcAft>
              <a:buClr>
                <a:schemeClr val="dk1"/>
              </a:buClr>
              <a:buSzPts val="1800"/>
              <a:buNone/>
              <a:defRPr b="1" sz="1800">
                <a:solidFill>
                  <a:schemeClr val="dk1"/>
                </a:solidFill>
              </a:defRPr>
            </a:lvl8pPr>
            <a:lvl9pPr lvl="8" algn="l">
              <a:lnSpc>
                <a:spcPct val="100000"/>
              </a:lnSpc>
              <a:spcBef>
                <a:spcPts val="0"/>
              </a:spcBef>
              <a:spcAft>
                <a:spcPts val="0"/>
              </a:spcAft>
              <a:buClr>
                <a:schemeClr val="dk1"/>
              </a:buClr>
              <a:buSzPts val="1800"/>
              <a:buNone/>
              <a:defRPr b="1" sz="1800">
                <a:solidFill>
                  <a:schemeClr val="dk1"/>
                </a:solidFill>
              </a:defRPr>
            </a:lvl9pPr>
          </a:lstStyle>
          <a:p/>
        </p:txBody>
      </p:sp>
      <p:sp>
        <p:nvSpPr>
          <p:cNvPr id="77" name="Google Shape;77;p17"/>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8" name="Google Shape;78;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79" name="Shape 79"/>
        <p:cNvGrpSpPr/>
        <p:nvPr/>
      </p:nvGrpSpPr>
      <p:grpSpPr>
        <a:xfrm>
          <a:off x="0" y="0"/>
          <a:ext cx="0" cy="0"/>
          <a:chOff x="0" y="0"/>
          <a:chExt cx="0" cy="0"/>
        </a:xfrm>
      </p:grpSpPr>
      <p:sp>
        <p:nvSpPr>
          <p:cNvPr id="80" name="Google Shape;80;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3" name="Google Shape;83;p18"/>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4" name="Google Shape;84;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1 1">
  <p:cSld name="AUTOLAYOUT_120">
    <p:bg>
      <p:bgPr>
        <a:solidFill>
          <a:srgbClr val="FFFFFF"/>
        </a:solidFill>
      </p:bgPr>
    </p:bg>
    <p:spTree>
      <p:nvGrpSpPr>
        <p:cNvPr id="85" name="Shape 85"/>
        <p:cNvGrpSpPr/>
        <p:nvPr/>
      </p:nvGrpSpPr>
      <p:grpSpPr>
        <a:xfrm>
          <a:off x="0" y="0"/>
          <a:ext cx="0" cy="0"/>
          <a:chOff x="0" y="0"/>
          <a:chExt cx="0" cy="0"/>
        </a:xfrm>
      </p:grpSpPr>
      <p:sp>
        <p:nvSpPr>
          <p:cNvPr id="86" name="Google Shape;86;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88" name="Google Shape;88;p19"/>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9" name="Google Shape;89;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www.youtube.com/watch?v=LYCKzpXEW6E"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youtube.com/watch?v=LYCKzpXEW6E"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www.youtube.com/watch?v=LYCKzpXEW6E"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hyperlink" Target="http://www.youtube.com/watch?v=LYCKzpXEW6E"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0"/>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95" name="Google Shape;95;p20"/>
          <p:cNvSpPr txBox="1"/>
          <p:nvPr>
            <p:ph type="ctrTitle"/>
          </p:nvPr>
        </p:nvSpPr>
        <p:spPr>
          <a:xfrm>
            <a:off x="883825" y="1207550"/>
            <a:ext cx="7311300" cy="25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8000">
                <a:latin typeface="Fugaz One"/>
                <a:ea typeface="Fugaz One"/>
                <a:cs typeface="Fugaz One"/>
                <a:sym typeface="Fugaz One"/>
              </a:rPr>
              <a:t>BEING MULTI</a:t>
            </a:r>
            <a:r>
              <a:rPr b="1" lang="en-GB" sz="8000">
                <a:latin typeface="Fugaz One"/>
                <a:ea typeface="Fugaz One"/>
                <a:cs typeface="Fugaz One"/>
                <a:sym typeface="Fugaz One"/>
              </a:rPr>
              <a:t>-</a:t>
            </a:r>
            <a:r>
              <a:rPr b="1" lang="en-GB" sz="8000">
                <a:latin typeface="Fugaz One"/>
                <a:ea typeface="Fugaz One"/>
                <a:cs typeface="Fugaz One"/>
                <a:sym typeface="Fugaz One"/>
              </a:rPr>
              <a:t>LOCAL</a:t>
            </a:r>
            <a:endParaRPr b="1" sz="8000">
              <a:latin typeface="Fugaz One"/>
              <a:ea typeface="Fugaz One"/>
              <a:cs typeface="Fugaz One"/>
              <a:sym typeface="Fugaz One"/>
            </a:endParaRPr>
          </a:p>
        </p:txBody>
      </p:sp>
      <p:sp>
        <p:nvSpPr>
          <p:cNvPr id="96" name="Google Shape;96;p20"/>
          <p:cNvSpPr txBox="1"/>
          <p:nvPr>
            <p:ph idx="1" type="subTitle"/>
          </p:nvPr>
        </p:nvSpPr>
        <p:spPr>
          <a:xfrm>
            <a:off x="883825" y="3953850"/>
            <a:ext cx="7311300" cy="6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explain why our identity is based on far more factors that our nation state </a:t>
            </a:r>
            <a:endParaRPr i="1" sz="2400">
              <a:solidFill>
                <a:srgbClr val="D0E0E3"/>
              </a:solidFill>
            </a:endParaRPr>
          </a:p>
          <a:p>
            <a:pPr indent="0" lvl="0" marL="0" rtl="0" algn="ctr">
              <a:spcBef>
                <a:spcPts val="0"/>
              </a:spcBef>
              <a:spcAft>
                <a:spcPts val="0"/>
              </a:spcAft>
              <a:buNone/>
            </a:pPr>
            <a:r>
              <a:t/>
            </a:r>
            <a:endParaRPr/>
          </a:p>
        </p:txBody>
      </p:sp>
      <p:sp>
        <p:nvSpPr>
          <p:cNvPr id="97" name="Google Shape;97;p20"/>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BQ6</a:t>
            </a:r>
            <a:r>
              <a:rPr lang="en-GB" sz="3000">
                <a:solidFill>
                  <a:srgbClr val="D0E0E3"/>
                </a:solidFill>
                <a:latin typeface="Proxima Nova"/>
                <a:ea typeface="Proxima Nova"/>
                <a:cs typeface="Proxima Nova"/>
                <a:sym typeface="Proxima Nova"/>
              </a:rPr>
              <a:t> Experts </a:t>
            </a:r>
            <a:r>
              <a:rPr b="1" i="1" lang="en-GB" sz="3000">
                <a:solidFill>
                  <a:srgbClr val="D0E0E3"/>
                </a:solidFill>
                <a:latin typeface="Proxima Nova"/>
                <a:ea typeface="Proxima Nova"/>
                <a:cs typeface="Proxima Nova"/>
                <a:sym typeface="Proxima Nova"/>
              </a:rPr>
              <a:t>Lesson 9</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98" name="Google Shape;98;p20"/>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idx="1" type="body"/>
          </p:nvPr>
        </p:nvSpPr>
        <p:spPr>
          <a:xfrm>
            <a:off x="4920400" y="1549250"/>
            <a:ext cx="3946800" cy="313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4800"/>
              <a:t>Where are you a local?</a:t>
            </a:r>
            <a:endParaRPr sz="4800"/>
          </a:p>
        </p:txBody>
      </p:sp>
      <p:pic>
        <p:nvPicPr>
          <p:cNvPr id="160" name="Google Shape;160;p29"/>
          <p:cNvPicPr preferRelativeResize="0"/>
          <p:nvPr/>
        </p:nvPicPr>
        <p:blipFill rotWithShape="1">
          <a:blip r:embed="rId3">
            <a:alphaModFix/>
          </a:blip>
          <a:srcRect b="4789" l="0" r="0" t="13757"/>
          <a:stretch/>
        </p:blipFill>
        <p:spPr>
          <a:xfrm>
            <a:off x="0" y="0"/>
            <a:ext cx="4208776"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66" name="Google Shape;166;p30"/>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67" name="Google Shape;167;p30"/>
          <p:cNvGraphicFramePr/>
          <p:nvPr/>
        </p:nvGraphicFramePr>
        <p:xfrm>
          <a:off x="2002350" y="1768900"/>
          <a:ext cx="3000000" cy="3000000"/>
        </p:xfrm>
        <a:graphic>
          <a:graphicData uri="http://schemas.openxmlformats.org/drawingml/2006/table">
            <a:tbl>
              <a:tblPr>
                <a:noFill/>
                <a:tableStyleId>{A3D293D8-68F9-415C-AE47-1D2026B0D430}</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IAP-12 (bias), </a:t>
                      </a:r>
                      <a:r>
                        <a:rPr i="1" lang="en-GB" sz="1100">
                          <a:solidFill>
                            <a:schemeClr val="dk2"/>
                          </a:solidFill>
                          <a:latin typeface="Proxima Nova"/>
                          <a:ea typeface="Proxima Nova"/>
                          <a:cs typeface="Proxima Nova"/>
                          <a:sym typeface="Proxima Nova"/>
                        </a:rPr>
                        <a:t>IAP-20 (experience), </a:t>
                      </a:r>
                      <a:r>
                        <a:rPr i="1" lang="en-GB" sz="1100">
                          <a:solidFill>
                            <a:schemeClr val="dk2"/>
                          </a:solidFill>
                          <a:latin typeface="Proxima Nova"/>
                          <a:ea typeface="Proxima Nova"/>
                          <a:cs typeface="Proxima Nova"/>
                          <a:sym typeface="Proxima Nova"/>
                        </a:rPr>
                        <a:t>IAP-21 (culture)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73" name="Google Shape;173;p31"/>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74" name="Google Shape;174;p31"/>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75" name="Google Shape;175;p31"/>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76" name="Google Shape;176;p31"/>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1"/>
          <p:cNvPicPr preferRelativeResize="0"/>
          <p:nvPr/>
        </p:nvPicPr>
        <p:blipFill rotWithShape="1">
          <a:blip r:embed="rId3">
            <a:alphaModFix/>
          </a:blip>
          <a:srcRect b="7685" l="0" r="0" t="7676"/>
          <a:stretch/>
        </p:blipFill>
        <p:spPr>
          <a:xfrm>
            <a:off x="0" y="0"/>
            <a:ext cx="9144005" cy="5143495"/>
          </a:xfrm>
          <a:prstGeom prst="rect">
            <a:avLst/>
          </a:prstGeom>
          <a:noFill/>
          <a:ln>
            <a:noFill/>
          </a:ln>
        </p:spPr>
      </p:pic>
      <p:sp>
        <p:nvSpPr>
          <p:cNvPr id="104" name="Google Shape;104;p21"/>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1"/>
          <p:cNvSpPr txBox="1"/>
          <p:nvPr>
            <p:ph type="title"/>
          </p:nvPr>
        </p:nvSpPr>
        <p:spPr>
          <a:xfrm>
            <a:off x="232875" y="1060300"/>
            <a:ext cx="2336400" cy="8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700">
                <a:solidFill>
                  <a:srgbClr val="45818E"/>
                </a:solidFill>
                <a:latin typeface="Ultra"/>
                <a:ea typeface="Ultra"/>
                <a:cs typeface="Ultra"/>
                <a:sym typeface="Ultra"/>
              </a:rPr>
              <a:t>Starter</a:t>
            </a:r>
            <a:endParaRPr b="0" sz="3700">
              <a:solidFill>
                <a:srgbClr val="45818E"/>
              </a:solidFill>
              <a:latin typeface="Ultra"/>
              <a:ea typeface="Ultra"/>
              <a:cs typeface="Ultra"/>
              <a:sym typeface="Ultra"/>
            </a:endParaRPr>
          </a:p>
        </p:txBody>
      </p:sp>
      <p:sp>
        <p:nvSpPr>
          <p:cNvPr id="106" name="Google Shape;106;p21"/>
          <p:cNvSpPr txBox="1"/>
          <p:nvPr>
            <p:ph idx="1" type="body"/>
          </p:nvPr>
        </p:nvSpPr>
        <p:spPr>
          <a:xfrm>
            <a:off x="232875" y="2200850"/>
            <a:ext cx="2336400" cy="261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3000">
                <a:solidFill>
                  <a:schemeClr val="dk2"/>
                </a:solidFill>
              </a:rPr>
              <a:t>Where are you from?</a:t>
            </a:r>
            <a:endParaRPr sz="30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2"/>
          <p:cNvPicPr preferRelativeResize="0"/>
          <p:nvPr/>
        </p:nvPicPr>
        <p:blipFill rotWithShape="1">
          <a:blip r:embed="rId3">
            <a:alphaModFix amt="60000"/>
          </a:blip>
          <a:srcRect b="0" l="27235" r="27235" t="0"/>
          <a:stretch/>
        </p:blipFill>
        <p:spPr>
          <a:xfrm>
            <a:off x="0" y="0"/>
            <a:ext cx="3512602" cy="5143498"/>
          </a:xfrm>
          <a:prstGeom prst="rect">
            <a:avLst/>
          </a:prstGeom>
          <a:noFill/>
          <a:ln>
            <a:noFill/>
          </a:ln>
        </p:spPr>
      </p:pic>
      <p:sp>
        <p:nvSpPr>
          <p:cNvPr id="112" name="Google Shape;112;p22"/>
          <p:cNvSpPr txBox="1"/>
          <p:nvPr>
            <p:ph type="title"/>
          </p:nvPr>
        </p:nvSpPr>
        <p:spPr>
          <a:xfrm>
            <a:off x="228250" y="307825"/>
            <a:ext cx="3142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Ultra"/>
                <a:ea typeface="Ultra"/>
                <a:cs typeface="Ultra"/>
                <a:sym typeface="Ultra"/>
              </a:rPr>
              <a:t>Taiye Selasi on nationality</a:t>
            </a:r>
            <a:endParaRPr sz="3200">
              <a:latin typeface="Ultra"/>
              <a:ea typeface="Ultra"/>
              <a:cs typeface="Ultra"/>
              <a:sym typeface="Ultra"/>
            </a:endParaRPr>
          </a:p>
        </p:txBody>
      </p:sp>
      <p:sp>
        <p:nvSpPr>
          <p:cNvPr id="113" name="Google Shape;113;p22"/>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t>“The myth of national identity and the vocabulary of ‘coming from’ confuses us into placing ourselves into mutually exclusive categories. In fact, all of us are multi-local, multi-layered.”</a:t>
            </a:r>
            <a:endParaRPr sz="1900"/>
          </a:p>
          <a:p>
            <a:pPr indent="-349250" lvl="0" marL="457200" rtl="0" algn="l">
              <a:spcBef>
                <a:spcPts val="1600"/>
              </a:spcBef>
              <a:spcAft>
                <a:spcPts val="0"/>
              </a:spcAft>
              <a:buSzPts val="1900"/>
              <a:buChar char="●"/>
            </a:pPr>
            <a:r>
              <a:rPr lang="en-GB" sz="1900"/>
              <a:t>What does Taiye Selasi mean?</a:t>
            </a:r>
            <a:endParaRPr sz="1900"/>
          </a:p>
          <a:p>
            <a:pPr indent="-349250" lvl="0" marL="457200" rtl="0" algn="l">
              <a:spcBef>
                <a:spcPts val="1600"/>
              </a:spcBef>
              <a:spcAft>
                <a:spcPts val="1600"/>
              </a:spcAft>
              <a:buSzPts val="1900"/>
              <a:buChar char="●"/>
            </a:pPr>
            <a:r>
              <a:rPr lang="en-GB" sz="1900"/>
              <a:t>What problems - and dangers - does she suggest are associated with asking and answering that question, ‘Where are you from?’</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118" name="Google Shape;118;p23" title="Don't ask where I'm from, ask where I'm a local | Taiye Selasi">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19" name="Google Shape;119;p23"/>
          <p:cNvSpPr txBox="1"/>
          <p:nvPr>
            <p:ph type="title"/>
          </p:nvPr>
        </p:nvSpPr>
        <p:spPr>
          <a:xfrm>
            <a:off x="327150" y="672550"/>
            <a:ext cx="3080700" cy="16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45818E"/>
                </a:solidFill>
                <a:latin typeface="Ultra"/>
                <a:ea typeface="Ultra"/>
                <a:cs typeface="Ultra"/>
                <a:sym typeface="Ultra"/>
              </a:rPr>
              <a:t>Part 1: humans &amp; nations</a:t>
            </a:r>
            <a:endParaRPr sz="3600">
              <a:solidFill>
                <a:srgbClr val="45818E"/>
              </a:solidFill>
              <a:latin typeface="Ultra"/>
              <a:ea typeface="Ultra"/>
              <a:cs typeface="Ultra"/>
              <a:sym typeface="Ultra"/>
            </a:endParaRPr>
          </a:p>
        </p:txBody>
      </p:sp>
      <p:sp>
        <p:nvSpPr>
          <p:cNvPr id="120" name="Google Shape;120;p23"/>
          <p:cNvSpPr txBox="1"/>
          <p:nvPr>
            <p:ph idx="1" type="body"/>
          </p:nvPr>
        </p:nvSpPr>
        <p:spPr>
          <a:xfrm>
            <a:off x="327150" y="2462700"/>
            <a:ext cx="3017100" cy="19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Watch the beginning of Selasi’s talk.</a:t>
            </a:r>
            <a:endParaRPr sz="1800"/>
          </a:p>
          <a:p>
            <a:pPr indent="-342900" lvl="0" marL="457200" rtl="0" algn="l">
              <a:spcBef>
                <a:spcPts val="1600"/>
              </a:spcBef>
              <a:spcAft>
                <a:spcPts val="0"/>
              </a:spcAft>
              <a:buSzPts val="1800"/>
              <a:buChar char="●"/>
            </a:pPr>
            <a:r>
              <a:rPr lang="en-GB" sz="1800"/>
              <a:t>Why does she think that human beings can't come from a nation?</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125" name="Google Shape;125;p24" title="Don't ask where I'm from, ask where I'm a local | Taiye Selasi">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26" name="Google Shape;126;p24"/>
          <p:cNvSpPr txBox="1"/>
          <p:nvPr>
            <p:ph type="title"/>
          </p:nvPr>
        </p:nvSpPr>
        <p:spPr>
          <a:xfrm>
            <a:off x="336225" y="672550"/>
            <a:ext cx="3117000" cy="16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5818E"/>
                </a:solidFill>
                <a:latin typeface="Ultra"/>
                <a:ea typeface="Ultra"/>
                <a:cs typeface="Ultra"/>
                <a:sym typeface="Ultra"/>
              </a:rPr>
              <a:t>Part 2: experiences &amp; us</a:t>
            </a:r>
            <a:endParaRPr>
              <a:solidFill>
                <a:srgbClr val="45818E"/>
              </a:solidFill>
              <a:latin typeface="Ultra"/>
              <a:ea typeface="Ultra"/>
              <a:cs typeface="Ultra"/>
              <a:sym typeface="Ultra"/>
            </a:endParaRPr>
          </a:p>
        </p:txBody>
      </p:sp>
      <p:sp>
        <p:nvSpPr>
          <p:cNvPr id="127" name="Google Shape;127;p24"/>
          <p:cNvSpPr txBox="1"/>
          <p:nvPr>
            <p:ph idx="1" type="body"/>
          </p:nvPr>
        </p:nvSpPr>
        <p:spPr>
          <a:xfrm>
            <a:off x="336225" y="2325925"/>
            <a:ext cx="3071700" cy="210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Watch the second part of the talk.</a:t>
            </a:r>
            <a:endParaRPr sz="1800"/>
          </a:p>
          <a:p>
            <a:pPr indent="-342900" lvl="0" marL="457200" rtl="0" algn="l">
              <a:spcBef>
                <a:spcPts val="1600"/>
              </a:spcBef>
              <a:spcAft>
                <a:spcPts val="0"/>
              </a:spcAft>
              <a:buSzPts val="1800"/>
              <a:buChar char="●"/>
            </a:pPr>
            <a:r>
              <a:rPr lang="en-GB" sz="1800"/>
              <a:t>Why does she think people “our experience is where we’re from”? </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5818E"/>
                </a:solidFill>
                <a:latin typeface="Ultra"/>
                <a:ea typeface="Ultra"/>
                <a:cs typeface="Ultra"/>
                <a:sym typeface="Ultra"/>
              </a:rPr>
              <a:t>The ‘3 Rs’: make a table like this...</a:t>
            </a:r>
            <a:endParaRPr>
              <a:solidFill>
                <a:srgbClr val="45818E"/>
              </a:solidFill>
              <a:latin typeface="Ultra"/>
              <a:ea typeface="Ultra"/>
              <a:cs typeface="Ultra"/>
              <a:sym typeface="Ultra"/>
            </a:endParaRPr>
          </a:p>
        </p:txBody>
      </p:sp>
      <p:graphicFrame>
        <p:nvGraphicFramePr>
          <p:cNvPr id="133" name="Google Shape;133;p25"/>
          <p:cNvGraphicFramePr/>
          <p:nvPr/>
        </p:nvGraphicFramePr>
        <p:xfrm>
          <a:off x="952500" y="1452200"/>
          <a:ext cx="3000000" cy="3000000"/>
        </p:xfrm>
        <a:graphic>
          <a:graphicData uri="http://schemas.openxmlformats.org/drawingml/2006/table">
            <a:tbl>
              <a:tblPr>
                <a:noFill/>
                <a:tableStyleId>{A3D293D8-68F9-415C-AE47-1D2026B0D430}</a:tableStyleId>
              </a:tblPr>
              <a:tblGrid>
                <a:gridCol w="2413000"/>
                <a:gridCol w="2413000"/>
                <a:gridCol w="2413000"/>
              </a:tblGrid>
              <a:tr h="1215650">
                <a:tc>
                  <a:txBody>
                    <a:bodyPr/>
                    <a:lstStyle/>
                    <a:p>
                      <a:pPr indent="0" lvl="0" marL="0" rtl="0" algn="l">
                        <a:lnSpc>
                          <a:spcPct val="115000"/>
                        </a:lnSpc>
                        <a:spcBef>
                          <a:spcPts val="0"/>
                        </a:spcBef>
                        <a:spcAft>
                          <a:spcPts val="0"/>
                        </a:spcAft>
                        <a:buNone/>
                      </a:pPr>
                      <a:r>
                        <a:rPr b="1" lang="en-GB" sz="1800">
                          <a:solidFill>
                            <a:schemeClr val="dk2"/>
                          </a:solidFill>
                          <a:latin typeface="Proxima Nova"/>
                          <a:ea typeface="Proxima Nova"/>
                          <a:cs typeface="Proxima Nova"/>
                          <a:sym typeface="Proxima Nova"/>
                        </a:rPr>
                        <a:t>Rituals</a:t>
                      </a:r>
                      <a:r>
                        <a:rPr lang="en-GB">
                          <a:solidFill>
                            <a:schemeClr val="dk2"/>
                          </a:solidFill>
                          <a:latin typeface="Proxima Nova"/>
                          <a:ea typeface="Proxima Nova"/>
                          <a:cs typeface="Proxima Nova"/>
                          <a:sym typeface="Proxima Nova"/>
                        </a:rPr>
                        <a:t> </a:t>
                      </a:r>
                      <a:endParaRPr>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200">
                          <a:solidFill>
                            <a:schemeClr val="dk2"/>
                          </a:solidFill>
                          <a:latin typeface="Proxima Nova"/>
                          <a:ea typeface="Proxima Nova"/>
                          <a:cs typeface="Proxima Nova"/>
                          <a:sym typeface="Proxima Nova"/>
                        </a:rPr>
                        <a:t>“making your coffee, driving to work, harvesting your crops, saying your prayers”</a:t>
                      </a:r>
                      <a:endParaRPr i="1"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lnSpc>
                          <a:spcPct val="115000"/>
                        </a:lnSpc>
                        <a:spcBef>
                          <a:spcPts val="0"/>
                        </a:spcBef>
                        <a:spcAft>
                          <a:spcPts val="0"/>
                        </a:spcAft>
                        <a:buNone/>
                      </a:pPr>
                      <a:r>
                        <a:rPr b="1" lang="en-GB" sz="1800">
                          <a:solidFill>
                            <a:schemeClr val="dk2"/>
                          </a:solidFill>
                          <a:latin typeface="Proxima Nova"/>
                          <a:ea typeface="Proxima Nova"/>
                          <a:cs typeface="Proxima Nova"/>
                          <a:sym typeface="Proxima Nova"/>
                        </a:rPr>
                        <a:t>R</a:t>
                      </a:r>
                      <a:r>
                        <a:rPr b="1" lang="en-GB" sz="1800">
                          <a:solidFill>
                            <a:schemeClr val="dk2"/>
                          </a:solidFill>
                          <a:latin typeface="Proxima Nova"/>
                          <a:ea typeface="Proxima Nova"/>
                          <a:cs typeface="Proxima Nova"/>
                          <a:sym typeface="Proxima Nova"/>
                        </a:rPr>
                        <a:t>elationships</a:t>
                      </a:r>
                      <a:r>
                        <a:rPr lang="en-GB">
                          <a:solidFill>
                            <a:schemeClr val="dk2"/>
                          </a:solidFill>
                          <a:latin typeface="Proxima Nova"/>
                          <a:ea typeface="Proxima Nova"/>
                          <a:cs typeface="Proxima Nova"/>
                          <a:sym typeface="Proxima Nova"/>
                        </a:rPr>
                        <a:t> </a:t>
                      </a:r>
                      <a:endParaRPr>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200">
                          <a:solidFill>
                            <a:schemeClr val="dk2"/>
                          </a:solidFill>
                          <a:latin typeface="Proxima Nova"/>
                          <a:ea typeface="Proxima Nova"/>
                          <a:cs typeface="Proxima Nova"/>
                          <a:sym typeface="Proxima Nova"/>
                        </a:rPr>
                        <a:t>“the people who shape your days. To whom do you speak at least once a week?”</a:t>
                      </a:r>
                      <a:endParaRPr i="1" sz="1200">
                        <a:solidFill>
                          <a:schemeClr val="dk2"/>
                        </a:solidFill>
                        <a:latin typeface="Proxima Nova"/>
                        <a:ea typeface="Proxima Nova"/>
                        <a:cs typeface="Proxima Nova"/>
                        <a:sym typeface="Proxima Nova"/>
                      </a:endParaRPr>
                    </a:p>
                  </a:txBody>
                  <a:tcPr marT="91425" marB="91425" marR="91425" marL="91425">
                    <a:solidFill>
                      <a:srgbClr val="C9DAF8"/>
                    </a:solidFill>
                  </a:tcPr>
                </a:tc>
                <a:tc>
                  <a:txBody>
                    <a:bodyPr/>
                    <a:lstStyle/>
                    <a:p>
                      <a:pPr indent="0" lvl="0" marL="0" rtl="0" algn="l">
                        <a:lnSpc>
                          <a:spcPct val="115000"/>
                        </a:lnSpc>
                        <a:spcBef>
                          <a:spcPts val="0"/>
                        </a:spcBef>
                        <a:spcAft>
                          <a:spcPts val="0"/>
                        </a:spcAft>
                        <a:buNone/>
                      </a:pPr>
                      <a:r>
                        <a:rPr b="1" lang="en-GB" sz="1800">
                          <a:solidFill>
                            <a:schemeClr val="dk2"/>
                          </a:solidFill>
                          <a:latin typeface="Proxima Nova"/>
                          <a:ea typeface="Proxima Nova"/>
                          <a:cs typeface="Proxima Nova"/>
                          <a:sym typeface="Proxima Nova"/>
                        </a:rPr>
                        <a:t>Restrictions</a:t>
                      </a:r>
                      <a:r>
                        <a:rPr lang="en-GB">
                          <a:solidFill>
                            <a:schemeClr val="dk2"/>
                          </a:solidFill>
                          <a:latin typeface="Proxima Nova"/>
                          <a:ea typeface="Proxima Nova"/>
                          <a:cs typeface="Proxima Nova"/>
                          <a:sym typeface="Proxima Nova"/>
                        </a:rPr>
                        <a:t> </a:t>
                      </a:r>
                      <a:endParaRPr>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200">
                          <a:solidFill>
                            <a:schemeClr val="dk2"/>
                          </a:solidFill>
                          <a:latin typeface="Proxima Nova"/>
                          <a:ea typeface="Proxima Nova"/>
                          <a:cs typeface="Proxima Nova"/>
                          <a:sym typeface="Proxima Nova"/>
                        </a:rPr>
                        <a:t>“where are you able to live? What passport do you hold? Are you restricted by racism, from feeling at home where you live?”</a:t>
                      </a:r>
                      <a:endParaRPr i="1" sz="1200">
                        <a:solidFill>
                          <a:schemeClr val="dk2"/>
                        </a:solidFill>
                        <a:latin typeface="Proxima Nova"/>
                        <a:ea typeface="Proxima Nova"/>
                        <a:cs typeface="Proxima Nova"/>
                        <a:sym typeface="Proxima Nova"/>
                      </a:endParaRPr>
                    </a:p>
                  </a:txBody>
                  <a:tcPr marT="91425" marB="91425" marR="91425" marL="91425">
                    <a:solidFill>
                      <a:srgbClr val="CFE2F3"/>
                    </a:solidFill>
                  </a:tcPr>
                </a:tc>
              </a:tr>
              <a:tr h="1803375">
                <a:tc>
                  <a:txBody>
                    <a:bodyPr/>
                    <a:lstStyle/>
                    <a:p>
                      <a:pPr indent="0" lvl="0" marL="0" rtl="0" algn="l">
                        <a:spcBef>
                          <a:spcPts val="0"/>
                        </a:spcBef>
                        <a:spcAft>
                          <a:spcPts val="0"/>
                        </a:spcAft>
                        <a:buNone/>
                      </a:pPr>
                      <a:r>
                        <a:t/>
                      </a:r>
                      <a:endParaRPr/>
                    </a:p>
                  </a:txBody>
                  <a:tcPr marT="91425" marB="91425" marR="91425" marL="91425">
                    <a:solidFill>
                      <a:srgbClr val="D0E0E3"/>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FE2F3"/>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138" name="Google Shape;138;p26" title="Don't ask where I'm from, ask where I'm a local | Taiye Selasi">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39" name="Google Shape;139;p26"/>
          <p:cNvSpPr txBox="1"/>
          <p:nvPr>
            <p:ph type="title"/>
          </p:nvPr>
        </p:nvSpPr>
        <p:spPr>
          <a:xfrm>
            <a:off x="351250" y="672550"/>
            <a:ext cx="2989800" cy="16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5818E"/>
                </a:solidFill>
                <a:latin typeface="Ultra"/>
                <a:ea typeface="Ultra"/>
                <a:cs typeface="Ultra"/>
                <a:sym typeface="Ultra"/>
              </a:rPr>
              <a:t>Part 3: the </a:t>
            </a:r>
            <a:r>
              <a:rPr lang="en-GB">
                <a:solidFill>
                  <a:srgbClr val="CC4125"/>
                </a:solidFill>
                <a:latin typeface="Ultra"/>
                <a:ea typeface="Ultra"/>
                <a:cs typeface="Ultra"/>
                <a:sym typeface="Ultra"/>
              </a:rPr>
              <a:t>power</a:t>
            </a:r>
            <a:r>
              <a:rPr lang="en-GB">
                <a:solidFill>
                  <a:srgbClr val="45818E"/>
                </a:solidFill>
                <a:latin typeface="Ultra"/>
                <a:ea typeface="Ultra"/>
                <a:cs typeface="Ultra"/>
                <a:sym typeface="Ultra"/>
              </a:rPr>
              <a:t> game</a:t>
            </a:r>
            <a:endParaRPr>
              <a:solidFill>
                <a:srgbClr val="45818E"/>
              </a:solidFill>
              <a:latin typeface="Ultra"/>
              <a:ea typeface="Ultra"/>
              <a:cs typeface="Ultra"/>
              <a:sym typeface="Ultra"/>
            </a:endParaRPr>
          </a:p>
        </p:txBody>
      </p:sp>
      <p:sp>
        <p:nvSpPr>
          <p:cNvPr id="140" name="Google Shape;140;p26"/>
          <p:cNvSpPr txBox="1"/>
          <p:nvPr>
            <p:ph idx="1" type="body"/>
          </p:nvPr>
        </p:nvSpPr>
        <p:spPr>
          <a:xfrm>
            <a:off x="351100" y="2296450"/>
            <a:ext cx="3069600" cy="21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t>Watch the third part.</a:t>
            </a:r>
            <a:endParaRPr sz="1900"/>
          </a:p>
          <a:p>
            <a:pPr indent="-349250" lvl="0" marL="457200" rtl="0" algn="l">
              <a:spcBef>
                <a:spcPts val="1600"/>
              </a:spcBef>
              <a:spcAft>
                <a:spcPts val="0"/>
              </a:spcAft>
              <a:buSzPts val="1900"/>
              <a:buChar char="●"/>
            </a:pPr>
            <a:r>
              <a:rPr lang="en-GB" sz="1900"/>
              <a:t>What </a:t>
            </a:r>
            <a:r>
              <a:rPr lang="en-GB" sz="1900">
                <a:solidFill>
                  <a:schemeClr val="dk2"/>
                </a:solidFill>
              </a:rPr>
              <a:t>'</a:t>
            </a:r>
            <a:r>
              <a:rPr b="1" lang="en-GB" sz="1900">
                <a:solidFill>
                  <a:srgbClr val="CC4125"/>
                </a:solidFill>
              </a:rPr>
              <a:t>power</a:t>
            </a:r>
            <a:r>
              <a:rPr lang="en-GB" sz="1900"/>
              <a:t> game' are we playing when we ask, “Where are you from?”</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145" name="Google Shape;145;p27" title="Don't ask where I'm from, ask where I'm a local | Taiye Selasi">
            <a:hlinkClick r:id="rId3"/>
          </p:cNvPr>
          <p:cNvPicPr preferRelativeResize="0"/>
          <p:nvPr/>
        </p:nvPicPr>
        <p:blipFill>
          <a:blip r:embed="rId4">
            <a:alphaModFix/>
          </a:blip>
          <a:stretch>
            <a:fillRect/>
          </a:stretch>
        </p:blipFill>
        <p:spPr>
          <a:xfrm>
            <a:off x="3648083" y="672538"/>
            <a:ext cx="5015034" cy="3761276"/>
          </a:xfrm>
          <a:prstGeom prst="rect">
            <a:avLst/>
          </a:prstGeom>
          <a:noFill/>
          <a:ln>
            <a:noFill/>
          </a:ln>
        </p:spPr>
      </p:pic>
      <p:sp>
        <p:nvSpPr>
          <p:cNvPr id="146" name="Google Shape;146;p27"/>
          <p:cNvSpPr txBox="1"/>
          <p:nvPr>
            <p:ph type="title"/>
          </p:nvPr>
        </p:nvSpPr>
        <p:spPr>
          <a:xfrm>
            <a:off x="220900" y="672550"/>
            <a:ext cx="3208200" cy="151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300">
                <a:solidFill>
                  <a:srgbClr val="45818E"/>
                </a:solidFill>
                <a:latin typeface="Ultra"/>
                <a:ea typeface="Ultra"/>
                <a:cs typeface="Ultra"/>
                <a:sym typeface="Ultra"/>
              </a:rPr>
              <a:t>Part 4: the </a:t>
            </a:r>
            <a:r>
              <a:rPr lang="en-GB" sz="2300">
                <a:solidFill>
                  <a:srgbClr val="45818E"/>
                </a:solidFill>
                <a:latin typeface="Ultra"/>
                <a:ea typeface="Ultra"/>
                <a:cs typeface="Ultra"/>
                <a:sym typeface="Ultra"/>
              </a:rPr>
              <a:t>myth of national identity</a:t>
            </a:r>
            <a:endParaRPr sz="2300">
              <a:solidFill>
                <a:srgbClr val="45818E"/>
              </a:solidFill>
              <a:latin typeface="Ultra"/>
              <a:ea typeface="Ultra"/>
              <a:cs typeface="Ultra"/>
              <a:sym typeface="Ultra"/>
            </a:endParaRPr>
          </a:p>
        </p:txBody>
      </p:sp>
      <p:sp>
        <p:nvSpPr>
          <p:cNvPr id="147" name="Google Shape;147;p27"/>
          <p:cNvSpPr txBox="1"/>
          <p:nvPr>
            <p:ph idx="1" type="body"/>
          </p:nvPr>
        </p:nvSpPr>
        <p:spPr>
          <a:xfrm>
            <a:off x="220900" y="2020225"/>
            <a:ext cx="3208200" cy="24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t>Watch the final part of the talk.</a:t>
            </a:r>
            <a:endParaRPr sz="1500"/>
          </a:p>
          <a:p>
            <a:pPr indent="-323850" lvl="0" marL="457200" rtl="0" algn="l">
              <a:spcBef>
                <a:spcPts val="1600"/>
              </a:spcBef>
              <a:spcAft>
                <a:spcPts val="0"/>
              </a:spcAft>
              <a:buSzPts val="1500"/>
              <a:buChar char="●"/>
            </a:pPr>
            <a:r>
              <a:rPr lang="en-GB" sz="1500"/>
              <a:t>Why does Selasi think that national identities places us into “mutually exclusive categories”?</a:t>
            </a:r>
            <a:endParaRPr sz="1500"/>
          </a:p>
          <a:p>
            <a:pPr indent="-323850" lvl="0" marL="457200" rtl="0" algn="l">
              <a:spcBef>
                <a:spcPts val="1000"/>
              </a:spcBef>
              <a:spcAft>
                <a:spcPts val="1000"/>
              </a:spcAft>
              <a:buSzPts val="1500"/>
              <a:buChar char="●"/>
            </a:pPr>
            <a:r>
              <a:rPr lang="en-GB" sz="1500"/>
              <a:t>What is her preferred way of referring to our identity - and why?</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3" name="Google Shape;153;p2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54" name="Google Shape;154;p2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Related exhibition prompt</a:t>
            </a:r>
            <a:r>
              <a:rPr lang="en-GB"/>
              <a:t> </a:t>
            </a:r>
            <a:r>
              <a:rPr i="1" lang="en-GB"/>
              <a:t>What is the relationship between personal experience and knowledge? (IAP-20) </a:t>
            </a:r>
            <a:endParaRPr i="1"/>
          </a:p>
          <a:p>
            <a:pPr indent="-342900" lvl="0" marL="457200" rtl="0" algn="l">
              <a:spcBef>
                <a:spcPts val="1600"/>
              </a:spcBef>
              <a:spcAft>
                <a:spcPts val="0"/>
              </a:spcAft>
              <a:buSzPts val="1800"/>
              <a:buChar char="●"/>
            </a:pPr>
            <a:r>
              <a:rPr lang="en-GB"/>
              <a:t>Refer to the ideas from this lesson to answer this question.</a:t>
            </a:r>
            <a:endParaRPr/>
          </a:p>
          <a:p>
            <a:pPr indent="-342900" lvl="0" marL="457200" rtl="0" algn="l">
              <a:spcBef>
                <a:spcPts val="1000"/>
              </a:spcBef>
              <a:spcAft>
                <a:spcPts val="0"/>
              </a:spcAft>
              <a:buSzPts val="1800"/>
              <a:buChar char="●"/>
            </a:pPr>
            <a:r>
              <a:rPr lang="en-GB"/>
              <a:t>For example, think about how our worldviews, our identities, and the frameworks we use to understand the world are determined by our personal experiences.</a:t>
            </a:r>
            <a:endParaRPr/>
          </a:p>
          <a:p>
            <a:pPr indent="-342900" lvl="0" marL="457200" rtl="0" algn="l">
              <a:spcBef>
                <a:spcPts val="1000"/>
              </a:spcBef>
              <a:spcAft>
                <a:spcPts val="0"/>
              </a:spcAft>
              <a:buSzPts val="1800"/>
              <a:buChar char="●"/>
            </a:pPr>
            <a:r>
              <a:rPr lang="en-GB"/>
              <a:t>Which objects could help to illustrate your answer?</a:t>
            </a:r>
            <a:endParaRPr/>
          </a:p>
          <a:p>
            <a:pPr indent="0" lvl="0" marL="0" rtl="0" algn="l">
              <a:spcBef>
                <a:spcPts val="10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